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9" r:id="rId2"/>
  </p:sldMasterIdLst>
  <p:notesMasterIdLst>
    <p:notesMasterId r:id="rId12"/>
  </p:notesMasterIdLst>
  <p:handoutMasterIdLst>
    <p:handoutMasterId r:id="rId13"/>
  </p:handoutMasterIdLst>
  <p:sldIdLst>
    <p:sldId id="311" r:id="rId3"/>
    <p:sldId id="325" r:id="rId4"/>
    <p:sldId id="344" r:id="rId5"/>
    <p:sldId id="343" r:id="rId6"/>
    <p:sldId id="326" r:id="rId7"/>
    <p:sldId id="327" r:id="rId8"/>
    <p:sldId id="328" r:id="rId9"/>
    <p:sldId id="339" r:id="rId10"/>
    <p:sldId id="337" r:id="rId11"/>
  </p:sldIdLst>
  <p:sldSz cx="9144000" cy="6858000" type="screen4x3"/>
  <p:notesSz cx="9309100" cy="7023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64" autoAdjust="0"/>
    <p:restoredTop sz="95946" autoAdjust="0"/>
  </p:normalViewPr>
  <p:slideViewPr>
    <p:cSldViewPr snapToGrid="0" snapToObjects="1">
      <p:cViewPr varScale="1">
        <p:scale>
          <a:sx n="110" d="100"/>
          <a:sy n="110" d="100"/>
        </p:scale>
        <p:origin x="2576" y="184"/>
      </p:cViewPr>
      <p:guideLst>
        <p:guide orient="horz" pos="2160"/>
        <p:guide pos="2880"/>
      </p:guideLst>
    </p:cSldViewPr>
  </p:slideViewPr>
  <p:outlineViewPr>
    <p:cViewPr>
      <p:scale>
        <a:sx n="33" d="100"/>
        <a:sy n="33" d="100"/>
      </p:scale>
      <p:origin x="0" y="-7432"/>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4" d="100"/>
          <a:sy n="114" d="100"/>
        </p:scale>
        <p:origin x="2424" y="16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3943" cy="35237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5273004" y="0"/>
            <a:ext cx="4033943" cy="352375"/>
          </a:xfrm>
          <a:prstGeom prst="rect">
            <a:avLst/>
          </a:prstGeom>
        </p:spPr>
        <p:txBody>
          <a:bodyPr vert="horz" lIns="93324" tIns="46662" rIns="93324" bIns="46662" rtlCol="0"/>
          <a:lstStyle>
            <a:lvl1pPr algn="r">
              <a:defRPr sz="1200"/>
            </a:lvl1pPr>
          </a:lstStyle>
          <a:p>
            <a:fld id="{883FBD93-3B58-462A-9AF9-C1368648AEE0}" type="datetimeFigureOut">
              <a:rPr lang="en-US" smtClean="0"/>
              <a:t>11/29/16</a:t>
            </a:fld>
            <a:endParaRPr lang="en-US"/>
          </a:p>
        </p:txBody>
      </p:sp>
      <p:sp>
        <p:nvSpPr>
          <p:cNvPr id="4" name="Footer Placeholder 3"/>
          <p:cNvSpPr>
            <a:spLocks noGrp="1"/>
          </p:cNvSpPr>
          <p:nvPr>
            <p:ph type="ftr" sz="quarter" idx="2"/>
          </p:nvPr>
        </p:nvSpPr>
        <p:spPr>
          <a:xfrm>
            <a:off x="1" y="6670727"/>
            <a:ext cx="4033943" cy="352374"/>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5273004" y="6670727"/>
            <a:ext cx="4033943" cy="352374"/>
          </a:xfrm>
          <a:prstGeom prst="rect">
            <a:avLst/>
          </a:prstGeom>
        </p:spPr>
        <p:txBody>
          <a:bodyPr vert="horz" lIns="93324" tIns="46662" rIns="93324" bIns="46662" rtlCol="0" anchor="b"/>
          <a:lstStyle>
            <a:lvl1pPr algn="r">
              <a:defRPr sz="1200"/>
            </a:lvl1pPr>
          </a:lstStyle>
          <a:p>
            <a:fld id="{39377E72-BAD8-4D3B-81F2-72F9A2CE55F1}" type="slidenum">
              <a:rPr lang="en-US" smtClean="0"/>
              <a:t>‹#›</a:t>
            </a:fld>
            <a:endParaRPr lang="en-US"/>
          </a:p>
        </p:txBody>
      </p:sp>
    </p:spTree>
    <p:extLst>
      <p:ext uri="{BB962C8B-B14F-4D97-AF65-F5344CB8AC3E}">
        <p14:creationId xmlns:p14="http://schemas.microsoft.com/office/powerpoint/2010/main" val="4214129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3943" cy="3511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5273004" y="0"/>
            <a:ext cx="4033943" cy="351155"/>
          </a:xfrm>
          <a:prstGeom prst="rect">
            <a:avLst/>
          </a:prstGeom>
        </p:spPr>
        <p:txBody>
          <a:bodyPr vert="horz" lIns="93324" tIns="46662" rIns="93324" bIns="46662" rtlCol="0"/>
          <a:lstStyle>
            <a:lvl1pPr algn="r">
              <a:defRPr sz="1200"/>
            </a:lvl1pPr>
          </a:lstStyle>
          <a:p>
            <a:fld id="{CBBEE661-7A36-B444-A52D-19005AA225F5}" type="datetimeFigureOut">
              <a:rPr lang="en-US" smtClean="0"/>
              <a:t>11/29/16</a:t>
            </a:fld>
            <a:endParaRPr lang="en-US"/>
          </a:p>
        </p:txBody>
      </p:sp>
      <p:sp>
        <p:nvSpPr>
          <p:cNvPr id="4" name="Slide Image Placeholder 3"/>
          <p:cNvSpPr>
            <a:spLocks noGrp="1" noRot="1" noChangeAspect="1"/>
          </p:cNvSpPr>
          <p:nvPr>
            <p:ph type="sldImg" idx="2"/>
          </p:nvPr>
        </p:nvSpPr>
        <p:spPr>
          <a:xfrm>
            <a:off x="2898775" y="527050"/>
            <a:ext cx="3511550" cy="263366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930910" y="3335973"/>
            <a:ext cx="7447280" cy="31603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70726"/>
            <a:ext cx="4033943" cy="3511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5273004" y="6670726"/>
            <a:ext cx="4033943" cy="351155"/>
          </a:xfrm>
          <a:prstGeom prst="rect">
            <a:avLst/>
          </a:prstGeom>
        </p:spPr>
        <p:txBody>
          <a:bodyPr vert="horz" lIns="93324" tIns="46662" rIns="93324" bIns="46662" rtlCol="0" anchor="b"/>
          <a:lstStyle>
            <a:lvl1pPr algn="r">
              <a:defRPr sz="1200"/>
            </a:lvl1pPr>
          </a:lstStyle>
          <a:p>
            <a:fld id="{04448353-DA50-2A42-B922-007D280AB3FD}" type="slidenum">
              <a:rPr lang="en-US" smtClean="0"/>
              <a:t>‹#›</a:t>
            </a:fld>
            <a:endParaRPr lang="en-US"/>
          </a:p>
        </p:txBody>
      </p:sp>
    </p:spTree>
    <p:extLst>
      <p:ext uri="{BB962C8B-B14F-4D97-AF65-F5344CB8AC3E}">
        <p14:creationId xmlns:p14="http://schemas.microsoft.com/office/powerpoint/2010/main" val="23469202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448353-DA50-2A42-B922-007D280AB3FD}"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650630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448353-DA50-2A42-B922-007D280AB3FD}"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545459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448353-DA50-2A42-B922-007D280AB3FD}"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395402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448353-DA50-2A42-B922-007D280AB3FD}"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48632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448353-DA50-2A42-B922-007D280AB3FD}"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63268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2387600" y="1913467"/>
            <a:ext cx="4445001" cy="461665"/>
          </a:xfrm>
          <a:prstGeom prst="rect">
            <a:avLst/>
          </a:prstGeom>
          <a:ln>
            <a:noFill/>
          </a:ln>
        </p:spPr>
        <p:style>
          <a:lnRef idx="2">
            <a:schemeClr val="accent5"/>
          </a:lnRef>
          <a:fillRef idx="1">
            <a:schemeClr val="lt1"/>
          </a:fillRef>
          <a:effectRef idx="0">
            <a:schemeClr val="accent5"/>
          </a:effectRef>
          <a:fontRef idx="none"/>
        </p:style>
        <p:txBody>
          <a:bodyPr wrap="square" rIns="45720" anchor="t">
            <a:spAutoFit/>
          </a:bodyPr>
          <a:lstStyle>
            <a:lvl1pPr algn="ctr">
              <a:defRPr lang="en-US" sz="2400" b="1" cap="none" baseline="0" dirty="0">
                <a:ln w="5000" cmpd="sng">
                  <a:noFill/>
                  <a:prstDash val="solid"/>
                </a:ln>
                <a:solidFill>
                  <a:srgbClr val="3077AD"/>
                </a:solidFill>
                <a:effectLst/>
                <a:latin typeface="Arial"/>
                <a:cs typeface="Arial"/>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2446867" y="2487505"/>
            <a:ext cx="4326467" cy="374814"/>
          </a:xfrm>
        </p:spPr>
        <p:txBody>
          <a:bodyPr tIns="0" rIns="45720" bIns="0" anchor="b">
            <a:normAutofit/>
          </a:bodyPr>
          <a:lstStyle>
            <a:lvl1pPr marL="0" indent="0" algn="ctr">
              <a:buNone/>
              <a:defRPr sz="2000">
                <a:solidFill>
                  <a:srgbClr val="404040"/>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z="900"/>
            </a:lvl1pPr>
          </a:lstStyle>
          <a:p>
            <a:fld id="{DE91E856-B17B-AC4B-9E60-DB79FCCD9E05}" type="datetimeFigureOut">
              <a:rPr lang="en-US" smtClean="0"/>
              <a:t>11/29/16</a:t>
            </a:fld>
            <a:endParaRPr lang="en-US"/>
          </a:p>
        </p:txBody>
      </p:sp>
      <p:sp>
        <p:nvSpPr>
          <p:cNvPr id="5" name="Footer Placeholder 4"/>
          <p:cNvSpPr>
            <a:spLocks noGrp="1"/>
          </p:cNvSpPr>
          <p:nvPr>
            <p:ph type="ftr" sz="quarter" idx="11"/>
          </p:nvPr>
        </p:nvSpPr>
        <p:spPr/>
        <p:txBody>
          <a:bodyPr/>
          <a:lstStyle>
            <a:lvl1pPr>
              <a:defRPr sz="900"/>
            </a:lvl1pPr>
          </a:lstStyle>
          <a:p>
            <a:endParaRPr lang="en-US"/>
          </a:p>
        </p:txBody>
      </p:sp>
      <p:sp>
        <p:nvSpPr>
          <p:cNvPr id="6" name="Slide Number Placeholder 5"/>
          <p:cNvSpPr>
            <a:spLocks noGrp="1"/>
          </p:cNvSpPr>
          <p:nvPr>
            <p:ph type="sldNum" sz="quarter" idx="12"/>
          </p:nvPr>
        </p:nvSpPr>
        <p:spPr/>
        <p:txBody>
          <a:bodyPr/>
          <a:lstStyle>
            <a:lvl1pPr>
              <a:defRPr sz="900"/>
            </a:lvl1pPr>
          </a:lstStyle>
          <a:p>
            <a:fld id="{73CCE8B3-F2E0-4942-8F34-4FA0BD2A3044}" type="slidenum">
              <a:rPr lang="en-US" smtClean="0"/>
              <a:t>‹#›</a:t>
            </a:fld>
            <a:endParaRPr lang="en-US"/>
          </a:p>
        </p:txBody>
      </p:sp>
      <p:sp>
        <p:nvSpPr>
          <p:cNvPr id="8" name="Title 1"/>
          <p:cNvSpPr txBox="1">
            <a:spLocks/>
          </p:cNvSpPr>
          <p:nvPr/>
        </p:nvSpPr>
        <p:spPr>
          <a:xfrm>
            <a:off x="3217337" y="460912"/>
            <a:ext cx="4531291" cy="489859"/>
          </a:xfrm>
          <a:prstGeom prst="rect">
            <a:avLst/>
          </a:prstGeom>
        </p:spPr>
        <p:txBody>
          <a:bodyPr vert="horz" lIns="45720" rIns="45720" anchor="ctr">
            <a:spAutoFit/>
          </a:bodyPr>
          <a:lstStyle>
            <a:lvl1pPr algn="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500" b="1" i="0" u="none" strike="noStrike" kern="1200" cap="none" spc="0" normalizeH="0" baseline="0" noProof="0" dirty="0">
                <a:ln>
                  <a:noFill/>
                </a:ln>
                <a:solidFill>
                  <a:srgbClr val="3077AD"/>
                </a:solidFill>
                <a:effectLst/>
                <a:uLnTx/>
                <a:uFillTx/>
                <a:latin typeface="Arial"/>
                <a:ea typeface="+mj-ea"/>
                <a:cs typeface="Arial"/>
              </a:rPr>
              <a:t>Click to edit Master title style</a:t>
            </a:r>
          </a:p>
        </p:txBody>
      </p:sp>
      <p:sp>
        <p:nvSpPr>
          <p:cNvPr id="9" name="Subtitle 16"/>
          <p:cNvSpPr txBox="1">
            <a:spLocks/>
          </p:cNvSpPr>
          <p:nvPr/>
        </p:nvSpPr>
        <p:spPr>
          <a:xfrm>
            <a:off x="3217337" y="1041399"/>
            <a:ext cx="4326467" cy="264747"/>
          </a:xfrm>
          <a:prstGeom prst="rect">
            <a:avLst/>
          </a:prstGeom>
        </p:spPr>
        <p:txBody>
          <a:bodyPr vert="horz" tIns="0" rIns="45720" bIns="0" anchor="b">
            <a:normAutofit lnSpcReduction="10000"/>
          </a:bodyPr>
          <a:lstStyle>
            <a:lvl1pPr marL="0" indent="0" algn="l">
              <a:buNone/>
              <a:defRPr sz="2000">
                <a:solidFill>
                  <a:srgbClr val="404040"/>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0" lvl="0" indent="0" algn="l" defTabSz="914400" rtl="0" eaLnBrk="1" fontAlgn="auto" latinLnBrk="0" hangingPunct="1">
              <a:lnSpc>
                <a:spcPct val="100000"/>
              </a:lnSpc>
              <a:spcBef>
                <a:spcPct val="20000"/>
              </a:spcBef>
              <a:spcAft>
                <a:spcPts val="0"/>
              </a:spcAft>
              <a:buClr>
                <a:schemeClr val="accent1"/>
              </a:buClr>
              <a:buSzPct val="80000"/>
              <a:buFont typeface="Wingdings" charset="2"/>
              <a:buNone/>
              <a:tabLst/>
              <a:defRPr/>
            </a:pPr>
            <a:r>
              <a:rPr kumimoji="0" lang="en-US" sz="1800" b="0" i="0" u="none" strike="noStrike" kern="1200" cap="none" spc="0" normalizeH="0" baseline="0" noProof="0" dirty="0">
                <a:ln>
                  <a:noFill/>
                </a:ln>
                <a:solidFill>
                  <a:srgbClr val="404040"/>
                </a:solidFill>
                <a:effectLst/>
                <a:uLnTx/>
                <a:uFillTx/>
                <a:latin typeface="Arial"/>
                <a:ea typeface="+mn-ea"/>
                <a:cs typeface="Arial"/>
              </a:rPr>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3010677"/>
            <a:ext cx="6629400" cy="1826363"/>
          </a:xfrm>
          <a:prstGeom prst="rect">
            <a:avLst/>
          </a:prstGeom>
        </p:spPr>
        <p:txBody>
          <a:bodyPr tIns="0" bIns="0" anchor="t"/>
          <a:lstStyle>
            <a:lvl1pPr algn="l">
              <a:buNone/>
              <a:defRPr sz="3600" b="1" cap="none" baseline="0">
                <a:ln w="5000" cmpd="sng">
                  <a:noFill/>
                  <a:prstDash val="solid"/>
                </a:ln>
                <a:solidFill>
                  <a:schemeClr val="bg1">
                    <a:lumMod val="85000"/>
                    <a:lumOff val="15000"/>
                  </a:schemeClr>
                </a:solidFill>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912640"/>
            <a:ext cx="6629400" cy="1066688"/>
          </a:xfrm>
        </p:spPr>
        <p:txBody>
          <a:bodyPr lIns="45720" tIns="0" rIns="45720" bIns="0" anchor="b"/>
          <a:lstStyle>
            <a:lvl1pPr marL="0" indent="0" algn="l">
              <a:buNone/>
              <a:defRPr sz="2000">
                <a:solidFill>
                  <a:schemeClr val="bg1">
                    <a:lumMod val="85000"/>
                    <a:lumOff val="15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57200" y="6396663"/>
            <a:ext cx="2133600" cy="365125"/>
          </a:xfrm>
        </p:spPr>
        <p:txBody>
          <a:bodyPr/>
          <a:lstStyle>
            <a:lvl1pPr>
              <a:defRPr sz="900"/>
            </a:lvl1pPr>
          </a:lstStyle>
          <a:p>
            <a:fld id="{DE91E856-B17B-AC4B-9E60-DB79FCCD9E05}" type="datetimeFigureOut">
              <a:rPr lang="en-US" smtClean="0"/>
              <a:t>11/29/16</a:t>
            </a:fld>
            <a:endParaRPr lang="en-US"/>
          </a:p>
        </p:txBody>
      </p:sp>
      <p:sp>
        <p:nvSpPr>
          <p:cNvPr id="5" name="Footer Placeholder 4"/>
          <p:cNvSpPr>
            <a:spLocks noGrp="1"/>
          </p:cNvSpPr>
          <p:nvPr>
            <p:ph type="ftr" sz="quarter" idx="11"/>
          </p:nvPr>
        </p:nvSpPr>
        <p:spPr>
          <a:xfrm>
            <a:off x="3124200" y="6396663"/>
            <a:ext cx="2895600" cy="365125"/>
          </a:xfrm>
        </p:spPr>
        <p:txBody>
          <a:bodyPr/>
          <a:lstStyle>
            <a:lvl1pPr>
              <a:defRPr sz="900"/>
            </a:lvl1pPr>
          </a:lstStyle>
          <a:p>
            <a:endParaRPr lang="en-US"/>
          </a:p>
        </p:txBody>
      </p:sp>
      <p:sp>
        <p:nvSpPr>
          <p:cNvPr id="6" name="Slide Number Placeholder 5"/>
          <p:cNvSpPr>
            <a:spLocks noGrp="1"/>
          </p:cNvSpPr>
          <p:nvPr>
            <p:ph type="sldNum" sz="quarter" idx="12"/>
          </p:nvPr>
        </p:nvSpPr>
        <p:spPr>
          <a:xfrm>
            <a:off x="8153400" y="6396663"/>
            <a:ext cx="762000" cy="365125"/>
          </a:xfrm>
        </p:spPr>
        <p:txBody>
          <a:bodyPr/>
          <a:lstStyle>
            <a:lvl1pPr>
              <a:defRPr sz="900"/>
            </a:lvl1pPr>
          </a:lstStyle>
          <a:p>
            <a:fld id="{73CCE8B3-F2E0-4942-8F34-4FA0BD2A3044}" type="slidenum">
              <a:rPr lang="en-US" smtClean="0"/>
              <a:t>‹#›</a:t>
            </a:fld>
            <a:endParaRPr lang="en-US"/>
          </a:p>
        </p:txBody>
      </p:sp>
      <p:sp>
        <p:nvSpPr>
          <p:cNvPr id="9" name="Title 1"/>
          <p:cNvSpPr txBox="1">
            <a:spLocks/>
          </p:cNvSpPr>
          <p:nvPr/>
        </p:nvSpPr>
        <p:spPr>
          <a:xfrm>
            <a:off x="3217337" y="460912"/>
            <a:ext cx="4531291" cy="489859"/>
          </a:xfrm>
          <a:prstGeom prst="rect">
            <a:avLst/>
          </a:prstGeom>
        </p:spPr>
        <p:txBody>
          <a:bodyPr vert="horz" lIns="45720" rIns="45720" anchor="ctr">
            <a:spAutoFit/>
          </a:bodyPr>
          <a:lstStyle>
            <a:lvl1pPr algn="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500" b="1" i="0" u="none" strike="noStrike" kern="1200" cap="none" spc="0" normalizeH="0" baseline="0" noProof="0">
                <a:ln>
                  <a:noFill/>
                </a:ln>
                <a:solidFill>
                  <a:srgbClr val="3077AD"/>
                </a:solidFill>
                <a:effectLst/>
                <a:uLnTx/>
                <a:uFillTx/>
                <a:latin typeface="Arial"/>
                <a:ea typeface="+mj-ea"/>
                <a:cs typeface="Arial"/>
              </a:rPr>
              <a:t>Click to edit Master title style</a:t>
            </a:r>
          </a:p>
        </p:txBody>
      </p:sp>
      <p:sp>
        <p:nvSpPr>
          <p:cNvPr id="10" name="Subtitle 16"/>
          <p:cNvSpPr txBox="1">
            <a:spLocks/>
          </p:cNvSpPr>
          <p:nvPr/>
        </p:nvSpPr>
        <p:spPr>
          <a:xfrm>
            <a:off x="3217337" y="1041399"/>
            <a:ext cx="4326467" cy="264747"/>
          </a:xfrm>
          <a:prstGeom prst="rect">
            <a:avLst/>
          </a:prstGeom>
        </p:spPr>
        <p:txBody>
          <a:bodyPr vert="horz" tIns="0" rIns="45720" bIns="0" anchor="b">
            <a:normAutofit lnSpcReduction="10000"/>
          </a:bodyPr>
          <a:lstStyle>
            <a:lvl1pPr marL="0" indent="0" algn="l">
              <a:buNone/>
              <a:defRPr sz="2000">
                <a:solidFill>
                  <a:srgbClr val="404040"/>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0" lvl="0" indent="0" algn="l" defTabSz="914400" rtl="0" eaLnBrk="1" fontAlgn="auto" latinLnBrk="0" hangingPunct="1">
              <a:lnSpc>
                <a:spcPct val="100000"/>
              </a:lnSpc>
              <a:spcBef>
                <a:spcPct val="20000"/>
              </a:spcBef>
              <a:spcAft>
                <a:spcPts val="0"/>
              </a:spcAft>
              <a:buClr>
                <a:schemeClr val="accent1"/>
              </a:buClr>
              <a:buSzPct val="80000"/>
              <a:buFont typeface="Wingdings" charset="2"/>
              <a:buNone/>
              <a:tabLst/>
              <a:defRPr/>
            </a:pPr>
            <a:r>
              <a:rPr kumimoji="0" lang="en-US" sz="1800" b="0" i="0" u="none" strike="noStrike" kern="1200" cap="none" spc="0" normalizeH="0" baseline="0" noProof="0">
                <a:ln>
                  <a:noFill/>
                </a:ln>
                <a:solidFill>
                  <a:srgbClr val="404040"/>
                </a:solidFill>
                <a:effectLst/>
                <a:uLnTx/>
                <a:uFillTx/>
                <a:latin typeface="Arial"/>
                <a:ea typeface="+mn-ea"/>
                <a:cs typeface="Arial"/>
              </a:rPr>
              <a:t>Click to edit Master subtitle style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3657600" cy="4525963"/>
          </a:xfrm>
        </p:spPr>
        <p:txBody>
          <a:bodyPr>
            <a:normAutofit/>
          </a:bodyPr>
          <a:lstStyle>
            <a:lvl1pPr>
              <a:defRPr sz="2000" b="1"/>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normAutofit/>
          </a:bodyPr>
          <a:lstStyle>
            <a:lvl1pPr>
              <a:defRPr sz="2200" b="1"/>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5"/>
          <p:cNvSpPr>
            <a:spLocks noGrp="1"/>
          </p:cNvSpPr>
          <p:nvPr>
            <p:ph type="dt" sz="half" idx="10"/>
          </p:nvPr>
        </p:nvSpPr>
        <p:spPr>
          <a:xfrm>
            <a:off x="457200" y="6396663"/>
            <a:ext cx="2133600" cy="365125"/>
          </a:xfrm>
        </p:spPr>
        <p:txBody>
          <a:bodyPr/>
          <a:lstStyle>
            <a:lvl1pPr>
              <a:defRPr sz="900" i="0"/>
            </a:lvl1pPr>
          </a:lstStyle>
          <a:p>
            <a:fld id="{DE91E856-B17B-AC4B-9E60-DB79FCCD9E05}" type="datetimeFigureOut">
              <a:rPr lang="en-US" smtClean="0"/>
              <a:t>11/29/16</a:t>
            </a:fld>
            <a:endParaRPr lang="en-US"/>
          </a:p>
        </p:txBody>
      </p:sp>
      <p:sp>
        <p:nvSpPr>
          <p:cNvPr id="11" name="Slide Number Placeholder 9"/>
          <p:cNvSpPr>
            <a:spLocks noGrp="1"/>
          </p:cNvSpPr>
          <p:nvPr>
            <p:ph type="sldNum" sz="quarter" idx="11"/>
          </p:nvPr>
        </p:nvSpPr>
        <p:spPr>
          <a:xfrm>
            <a:off x="8153400" y="6396663"/>
            <a:ext cx="762000" cy="365125"/>
          </a:xfrm>
        </p:spPr>
        <p:txBody>
          <a:bodyPr/>
          <a:lstStyle>
            <a:lvl1pPr>
              <a:defRPr sz="900" i="0"/>
            </a:lvl1pPr>
          </a:lstStyle>
          <a:p>
            <a:fld id="{73CCE8B3-F2E0-4942-8F34-4FA0BD2A3044}" type="slidenum">
              <a:rPr lang="en-US" smtClean="0"/>
              <a:t>‹#›</a:t>
            </a:fld>
            <a:endParaRPr lang="en-US"/>
          </a:p>
        </p:txBody>
      </p:sp>
      <p:sp>
        <p:nvSpPr>
          <p:cNvPr id="12" name="Footer Placeholder 10"/>
          <p:cNvSpPr>
            <a:spLocks noGrp="1"/>
          </p:cNvSpPr>
          <p:nvPr>
            <p:ph type="ftr" sz="quarter" idx="12"/>
          </p:nvPr>
        </p:nvSpPr>
        <p:spPr>
          <a:xfrm>
            <a:off x="3124200" y="6396663"/>
            <a:ext cx="2895600" cy="365125"/>
          </a:xfrm>
        </p:spPr>
        <p:txBody>
          <a:bodyPr/>
          <a:lstStyle>
            <a:lvl1pPr>
              <a:defRPr sz="900" i="0"/>
            </a:lvl1pPr>
          </a:lstStyle>
          <a:p>
            <a:endParaRPr lang="en-US"/>
          </a:p>
        </p:txBody>
      </p:sp>
      <p:sp>
        <p:nvSpPr>
          <p:cNvPr id="13" name="Title 1"/>
          <p:cNvSpPr txBox="1">
            <a:spLocks/>
          </p:cNvSpPr>
          <p:nvPr/>
        </p:nvSpPr>
        <p:spPr>
          <a:xfrm>
            <a:off x="3217337" y="460912"/>
            <a:ext cx="4531291" cy="489859"/>
          </a:xfrm>
          <a:prstGeom prst="rect">
            <a:avLst/>
          </a:prstGeom>
        </p:spPr>
        <p:txBody>
          <a:bodyPr vert="horz" lIns="45720" rIns="45720" anchor="ctr">
            <a:spAutoFit/>
          </a:bodyPr>
          <a:lstStyle>
            <a:lvl1pPr algn="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500" b="1" i="0" u="none" strike="noStrike" kern="1200" cap="none" spc="0" normalizeH="0" baseline="0" noProof="0">
                <a:ln>
                  <a:noFill/>
                </a:ln>
                <a:solidFill>
                  <a:srgbClr val="3077AD"/>
                </a:solidFill>
                <a:effectLst/>
                <a:uLnTx/>
                <a:uFillTx/>
                <a:latin typeface="Arial"/>
                <a:ea typeface="+mj-ea"/>
                <a:cs typeface="Arial"/>
              </a:rPr>
              <a:t>Click to edit Master title style</a:t>
            </a:r>
          </a:p>
        </p:txBody>
      </p:sp>
      <p:sp>
        <p:nvSpPr>
          <p:cNvPr id="14" name="Subtitle 16"/>
          <p:cNvSpPr txBox="1">
            <a:spLocks/>
          </p:cNvSpPr>
          <p:nvPr/>
        </p:nvSpPr>
        <p:spPr>
          <a:xfrm>
            <a:off x="3217337" y="1041399"/>
            <a:ext cx="4326467" cy="264747"/>
          </a:xfrm>
          <a:prstGeom prst="rect">
            <a:avLst/>
          </a:prstGeom>
        </p:spPr>
        <p:txBody>
          <a:bodyPr vert="horz" tIns="0" rIns="45720" bIns="0" anchor="b">
            <a:normAutofit lnSpcReduction="10000"/>
          </a:bodyPr>
          <a:lstStyle>
            <a:lvl1pPr marL="0" indent="0" algn="l">
              <a:buNone/>
              <a:defRPr sz="2000">
                <a:solidFill>
                  <a:srgbClr val="404040"/>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0" lvl="0" indent="0" algn="l" defTabSz="914400" rtl="0" eaLnBrk="1" fontAlgn="auto" latinLnBrk="0" hangingPunct="1">
              <a:lnSpc>
                <a:spcPct val="100000"/>
              </a:lnSpc>
              <a:spcBef>
                <a:spcPct val="20000"/>
              </a:spcBef>
              <a:spcAft>
                <a:spcPts val="0"/>
              </a:spcAft>
              <a:buClr>
                <a:schemeClr val="accent1"/>
              </a:buClr>
              <a:buSzPct val="80000"/>
              <a:buFont typeface="Wingdings" charset="2"/>
              <a:buNone/>
              <a:tabLst/>
              <a:defRPr/>
            </a:pPr>
            <a:r>
              <a:rPr kumimoji="0" lang="en-US" sz="1800" b="0" i="0" u="none" strike="noStrike" kern="1200" cap="none" spc="0" normalizeH="0" baseline="0" noProof="0">
                <a:ln>
                  <a:noFill/>
                </a:ln>
                <a:solidFill>
                  <a:srgbClr val="404040"/>
                </a:solidFill>
                <a:effectLst/>
                <a:uLnTx/>
                <a:uFillTx/>
                <a:latin typeface="Arial"/>
                <a:ea typeface="+mn-ea"/>
                <a:cs typeface="Arial"/>
              </a:rPr>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05130"/>
            <a:ext cx="2133600" cy="365125"/>
          </a:xfrm>
        </p:spPr>
        <p:txBody>
          <a:bodyPr/>
          <a:lstStyle>
            <a:lvl1pPr>
              <a:defRPr sz="900"/>
            </a:lvl1pPr>
          </a:lstStyle>
          <a:p>
            <a:fld id="{DE91E856-B17B-AC4B-9E60-DB79FCCD9E05}" type="datetimeFigureOut">
              <a:rPr lang="en-US" smtClean="0"/>
              <a:t>11/29/16</a:t>
            </a:fld>
            <a:endParaRPr lang="en-US"/>
          </a:p>
        </p:txBody>
      </p:sp>
      <p:sp>
        <p:nvSpPr>
          <p:cNvPr id="3" name="Footer Placeholder 2"/>
          <p:cNvSpPr>
            <a:spLocks noGrp="1"/>
          </p:cNvSpPr>
          <p:nvPr>
            <p:ph type="ftr" sz="quarter" idx="11"/>
          </p:nvPr>
        </p:nvSpPr>
        <p:spPr>
          <a:xfrm>
            <a:off x="3124200" y="6405130"/>
            <a:ext cx="2895600" cy="365125"/>
          </a:xfrm>
        </p:spPr>
        <p:txBody>
          <a:bodyPr/>
          <a:lstStyle>
            <a:lvl1pPr>
              <a:defRPr sz="900"/>
            </a:lvl1pPr>
          </a:lstStyle>
          <a:p>
            <a:endParaRPr lang="en-US"/>
          </a:p>
        </p:txBody>
      </p:sp>
      <p:sp>
        <p:nvSpPr>
          <p:cNvPr id="4" name="Slide Number Placeholder 3"/>
          <p:cNvSpPr>
            <a:spLocks noGrp="1"/>
          </p:cNvSpPr>
          <p:nvPr>
            <p:ph type="sldNum" sz="quarter" idx="12"/>
          </p:nvPr>
        </p:nvSpPr>
        <p:spPr>
          <a:xfrm>
            <a:off x="8153400" y="6405130"/>
            <a:ext cx="762000" cy="365125"/>
          </a:xfrm>
        </p:spPr>
        <p:txBody>
          <a:bodyPr/>
          <a:lstStyle>
            <a:lvl1pPr>
              <a:defRPr sz="900"/>
            </a:lvl1pPr>
          </a:lstStyle>
          <a:p>
            <a:fld id="{73CCE8B3-F2E0-4942-8F34-4FA0BD2A3044}" type="slidenum">
              <a:rPr lang="en-US" smtClean="0"/>
              <a:t>‹#›</a:t>
            </a:fld>
            <a:endParaRPr lang="en-US"/>
          </a:p>
        </p:txBody>
      </p:sp>
      <p:sp>
        <p:nvSpPr>
          <p:cNvPr id="5" name="Title 1"/>
          <p:cNvSpPr txBox="1">
            <a:spLocks/>
          </p:cNvSpPr>
          <p:nvPr/>
        </p:nvSpPr>
        <p:spPr>
          <a:xfrm>
            <a:off x="3217337" y="460912"/>
            <a:ext cx="4531291" cy="489859"/>
          </a:xfrm>
          <a:prstGeom prst="rect">
            <a:avLst/>
          </a:prstGeom>
        </p:spPr>
        <p:txBody>
          <a:bodyPr vert="horz" lIns="45720" rIns="45720" anchor="ctr">
            <a:spAutoFit/>
          </a:bodyPr>
          <a:lstStyle>
            <a:lvl1pPr algn="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500" b="1" i="0" u="none" strike="noStrike" kern="1200" cap="none" spc="0" normalizeH="0" baseline="0" noProof="0">
                <a:ln>
                  <a:noFill/>
                </a:ln>
                <a:solidFill>
                  <a:srgbClr val="3077AD"/>
                </a:solidFill>
                <a:effectLst/>
                <a:uLnTx/>
                <a:uFillTx/>
                <a:latin typeface="Arial"/>
                <a:ea typeface="+mj-ea"/>
                <a:cs typeface="Arial"/>
              </a:rPr>
              <a:t>Click to edit Master title style</a:t>
            </a:r>
          </a:p>
        </p:txBody>
      </p:sp>
      <p:sp>
        <p:nvSpPr>
          <p:cNvPr id="6" name="Subtitle 16"/>
          <p:cNvSpPr txBox="1">
            <a:spLocks/>
          </p:cNvSpPr>
          <p:nvPr/>
        </p:nvSpPr>
        <p:spPr>
          <a:xfrm>
            <a:off x="3217337" y="1041399"/>
            <a:ext cx="4326467" cy="264747"/>
          </a:xfrm>
          <a:prstGeom prst="rect">
            <a:avLst/>
          </a:prstGeom>
        </p:spPr>
        <p:txBody>
          <a:bodyPr vert="horz" tIns="0" rIns="45720" bIns="0" anchor="b">
            <a:normAutofit lnSpcReduction="10000"/>
          </a:bodyPr>
          <a:lstStyle>
            <a:lvl1pPr marL="0" indent="0" algn="l">
              <a:buNone/>
              <a:defRPr sz="2000">
                <a:solidFill>
                  <a:srgbClr val="404040"/>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0" lvl="0" indent="0" algn="l" defTabSz="914400" rtl="0" eaLnBrk="1" fontAlgn="auto" latinLnBrk="0" hangingPunct="1">
              <a:lnSpc>
                <a:spcPct val="100000"/>
              </a:lnSpc>
              <a:spcBef>
                <a:spcPct val="20000"/>
              </a:spcBef>
              <a:spcAft>
                <a:spcPts val="0"/>
              </a:spcAft>
              <a:buClr>
                <a:schemeClr val="accent1"/>
              </a:buClr>
              <a:buSzPct val="80000"/>
              <a:buFont typeface="Wingdings" charset="2"/>
              <a:buNone/>
              <a:tabLst/>
              <a:defRPr/>
            </a:pPr>
            <a:r>
              <a:rPr kumimoji="0" lang="en-US" sz="1800" b="0" i="0" u="none" strike="noStrike" kern="1200" cap="none" spc="0" normalizeH="0" baseline="0" noProof="0">
                <a:ln>
                  <a:noFill/>
                </a:ln>
                <a:solidFill>
                  <a:srgbClr val="404040"/>
                </a:solidFill>
                <a:effectLst/>
                <a:uLnTx/>
                <a:uFillTx/>
                <a:latin typeface="Arial"/>
                <a:ea typeface="+mn-ea"/>
                <a:cs typeface="Arial"/>
              </a:rPr>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solidFill>
                <a:srgbClr val="000000">
                  <a:tint val="75000"/>
                </a:srgbClr>
              </a:solidFill>
            </a:endParaRPr>
          </a:p>
        </p:txBody>
      </p:sp>
      <p:sp>
        <p:nvSpPr>
          <p:cNvPr id="5" name="Footer Placeholder 4"/>
          <p:cNvSpPr>
            <a:spLocks noGrp="1"/>
          </p:cNvSpPr>
          <p:nvPr>
            <p:ph type="ftr" sz="quarter" idx="11"/>
          </p:nvPr>
        </p:nvSpPr>
        <p:spPr>
          <a:xfrm>
            <a:off x="2590800" y="6356350"/>
            <a:ext cx="3962400" cy="365125"/>
          </a:xfrm>
        </p:spPr>
        <p:txBody>
          <a:bodyPr/>
          <a:lstStyle/>
          <a:p>
            <a:r>
              <a:rPr lang="en-US" smtClean="0">
                <a:solidFill>
                  <a:srgbClr val="000000">
                    <a:tint val="75000"/>
                  </a:srgbClr>
                </a:solidFill>
              </a:rPr>
              <a:t>FONERWA - For a Green &amp; Resilient Rwanda</a:t>
            </a:r>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336CC63F-0C99-E64B-BF35-0D4A9CECE9B6}" type="slidenum">
              <a:rPr lang="en-US" smtClean="0">
                <a:solidFill>
                  <a:srgbClr val="000000">
                    <a:tint val="75000"/>
                  </a:srgbClr>
                </a:solidFill>
              </a:rPr>
              <a:pPr/>
              <a:t>‹#›</a:t>
            </a:fld>
            <a:endParaRPr lang="en-US">
              <a:solidFill>
                <a:srgbClr val="000000">
                  <a:tint val="75000"/>
                </a:srgbClr>
              </a:solidFill>
            </a:endParaRPr>
          </a:p>
        </p:txBody>
      </p:sp>
      <p:sp>
        <p:nvSpPr>
          <p:cNvPr id="7" name="Title 1"/>
          <p:cNvSpPr>
            <a:spLocks noGrp="1"/>
          </p:cNvSpPr>
          <p:nvPr>
            <p:ph type="title"/>
          </p:nvPr>
        </p:nvSpPr>
        <p:spPr>
          <a:xfrm>
            <a:off x="3276600" y="274638"/>
            <a:ext cx="5410200" cy="1143000"/>
          </a:xfrm>
          <a:ln>
            <a:noFill/>
          </a:ln>
        </p:spPr>
        <p:txBody>
          <a:bodyPr/>
          <a:lstStyle>
            <a:lvl1pPr>
              <a:defRPr>
                <a:solidFill>
                  <a:srgbClr val="0580C6"/>
                </a:solidFill>
              </a:defRPr>
            </a:lvl1pPr>
          </a:lstStyle>
          <a:p>
            <a:r>
              <a:rPr lang="en-US" smtClean="0"/>
              <a:t>Click to edit Master title style</a:t>
            </a:r>
            <a:endParaRPr lang="en-US"/>
          </a:p>
        </p:txBody>
      </p:sp>
      <p:sp>
        <p:nvSpPr>
          <p:cNvPr id="8" name="Content Placeholder 2"/>
          <p:cNvSpPr>
            <a:spLocks noGrp="1"/>
          </p:cNvSpPr>
          <p:nvPr>
            <p:ph idx="1"/>
          </p:nvPr>
        </p:nvSpPr>
        <p:spPr>
          <a:xfrm>
            <a:off x="457200" y="1600200"/>
            <a:ext cx="8229600" cy="4525963"/>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42442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srgbClr val="000000">
                  <a:tint val="75000"/>
                </a:srgbClr>
              </a:solidFill>
            </a:endParaRPr>
          </a:p>
        </p:txBody>
      </p:sp>
      <p:sp>
        <p:nvSpPr>
          <p:cNvPr id="6" name="Footer Placeholder 5"/>
          <p:cNvSpPr>
            <a:spLocks noGrp="1"/>
          </p:cNvSpPr>
          <p:nvPr>
            <p:ph type="ftr" sz="quarter" idx="11"/>
          </p:nvPr>
        </p:nvSpPr>
        <p:spPr>
          <a:xfrm>
            <a:off x="2590800" y="6356350"/>
            <a:ext cx="3962400" cy="365125"/>
          </a:xfrm>
        </p:spPr>
        <p:txBody>
          <a:bodyPr/>
          <a:lstStyle/>
          <a:p>
            <a:r>
              <a:rPr lang="en-US" smtClean="0">
                <a:solidFill>
                  <a:srgbClr val="000000">
                    <a:tint val="75000"/>
                  </a:srgbClr>
                </a:solidFill>
              </a:rPr>
              <a:t>FONERWA - For a Green &amp; Resilient Rwanda</a:t>
            </a:r>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336CC63F-0C99-E64B-BF35-0D4A9CECE9B6}"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2485561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61189" y="519630"/>
            <a:ext cx="5333961" cy="614637"/>
          </a:xfrm>
        </p:spPr>
        <p:txBody>
          <a:bodyPr anchor="ctr"/>
          <a:lstStyle>
            <a:lvl1pPr algn="l">
              <a:defRPr sz="2000" b="0"/>
            </a:lvl1pPr>
          </a:lstStyle>
          <a:p>
            <a:r>
              <a:rPr lang="en-US" smtClean="0"/>
              <a:t>Click to edit Master title style</a:t>
            </a:r>
            <a:endParaRPr lang="en-US"/>
          </a:p>
        </p:txBody>
      </p:sp>
      <p:sp>
        <p:nvSpPr>
          <p:cNvPr id="3" name="Content Placeholder 2"/>
          <p:cNvSpPr>
            <a:spLocks noGrp="1"/>
          </p:cNvSpPr>
          <p:nvPr>
            <p:ph idx="1"/>
          </p:nvPr>
        </p:nvSpPr>
        <p:spPr>
          <a:xfrm>
            <a:off x="3084991" y="1701400"/>
            <a:ext cx="5638800" cy="442476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701400"/>
            <a:ext cx="2627790" cy="4424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endParaRPr lang="en-US">
              <a:solidFill>
                <a:srgbClr val="000000">
                  <a:tint val="75000"/>
                </a:srgbClr>
              </a:solidFill>
            </a:endParaRPr>
          </a:p>
        </p:txBody>
      </p:sp>
      <p:sp>
        <p:nvSpPr>
          <p:cNvPr id="6" name="Footer Placeholder 5"/>
          <p:cNvSpPr>
            <a:spLocks noGrp="1"/>
          </p:cNvSpPr>
          <p:nvPr>
            <p:ph type="ftr" sz="quarter" idx="11"/>
          </p:nvPr>
        </p:nvSpPr>
        <p:spPr>
          <a:xfrm>
            <a:off x="2590800" y="6356350"/>
            <a:ext cx="3962400" cy="365125"/>
          </a:xfrm>
        </p:spPr>
        <p:txBody>
          <a:bodyPr/>
          <a:lstStyle/>
          <a:p>
            <a:r>
              <a:rPr lang="en-US" smtClean="0">
                <a:solidFill>
                  <a:srgbClr val="000000">
                    <a:tint val="75000"/>
                  </a:srgbClr>
                </a:solidFill>
              </a:rPr>
              <a:t>FONERWA - For a Green &amp; Resilient Rwanda</a:t>
            </a:r>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336CC63F-0C99-E64B-BF35-0D4A9CECE9B6}"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405569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1E856-B17B-AC4B-9E60-DB79FCCD9E05}" type="datetimeFigureOut">
              <a:rPr lang="en-US" smtClean="0">
                <a:solidFill>
                  <a:srgbClr val="000000">
                    <a:tint val="75000"/>
                  </a:srgbClr>
                </a:solidFill>
              </a:rPr>
              <a:pPr/>
              <a:t>11/29/16</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73CCE8B3-F2E0-4942-8F34-4FA0BD2A3044}"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8035005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theme" Target="../theme/theme2.xml"/><Relationship Id="rId6" Type="http://schemas.openxmlformats.org/officeDocument/2006/relationships/image" Target="../media/image1.png"/><Relationship Id="rId1" Type="http://schemas.openxmlformats.org/officeDocument/2006/relationships/slideLayout" Target="../slideLayouts/slideLayout6.xml"/><Relationship Id="rId2"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05130"/>
            <a:ext cx="2133600" cy="365125"/>
          </a:xfrm>
          <a:prstGeom prst="rect">
            <a:avLst/>
          </a:prstGeom>
        </p:spPr>
        <p:txBody>
          <a:bodyPr vert="horz" bIns="0" anchor="b"/>
          <a:lstStyle>
            <a:lvl1pPr algn="l" eaLnBrk="1" latinLnBrk="0" hangingPunct="1">
              <a:defRPr kumimoji="0" sz="900">
                <a:solidFill>
                  <a:schemeClr val="tx2">
                    <a:shade val="50000"/>
                  </a:schemeClr>
                </a:solidFill>
              </a:defRPr>
            </a:lvl1pPr>
          </a:lstStyle>
          <a:p>
            <a:fld id="{DE91E856-B17B-AC4B-9E60-DB79FCCD9E05}" type="datetimeFigureOut">
              <a:rPr lang="en-US" smtClean="0"/>
              <a:t>11/29/16</a:t>
            </a:fld>
            <a:endParaRPr lang="en-US"/>
          </a:p>
        </p:txBody>
      </p:sp>
      <p:sp>
        <p:nvSpPr>
          <p:cNvPr id="22" name="Footer Placeholder 21"/>
          <p:cNvSpPr>
            <a:spLocks noGrp="1"/>
          </p:cNvSpPr>
          <p:nvPr>
            <p:ph type="ftr" sz="quarter" idx="3"/>
          </p:nvPr>
        </p:nvSpPr>
        <p:spPr>
          <a:xfrm>
            <a:off x="3124200" y="6405130"/>
            <a:ext cx="2895600" cy="365125"/>
          </a:xfrm>
          <a:prstGeom prst="rect">
            <a:avLst/>
          </a:prstGeom>
        </p:spPr>
        <p:txBody>
          <a:bodyPr vert="horz" lIns="0" rIns="0" bIns="0" anchor="b"/>
          <a:lstStyle>
            <a:lvl1pPr algn="ctr" eaLnBrk="1" latinLnBrk="0" hangingPunct="1">
              <a:defRPr kumimoji="0" sz="9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05130"/>
            <a:ext cx="762000" cy="365125"/>
          </a:xfrm>
          <a:prstGeom prst="rect">
            <a:avLst/>
          </a:prstGeom>
        </p:spPr>
        <p:txBody>
          <a:bodyPr vert="horz" lIns="0" tIns="0" rIns="0" bIns="0" anchor="b"/>
          <a:lstStyle>
            <a:lvl1pPr algn="r" eaLnBrk="1" latinLnBrk="0" hangingPunct="1">
              <a:defRPr kumimoji="0" sz="900">
                <a:solidFill>
                  <a:schemeClr val="tx2">
                    <a:shade val="50000"/>
                  </a:schemeClr>
                </a:solidFill>
              </a:defRPr>
            </a:lvl1pPr>
          </a:lstStyle>
          <a:p>
            <a:fld id="{73CCE8B3-F2E0-4942-8F34-4FA0BD2A3044}" type="slidenum">
              <a:rPr lang="en-US" smtClean="0"/>
              <a:t>‹#›</a:t>
            </a:fld>
            <a:endParaRPr lang="en-US"/>
          </a:p>
        </p:txBody>
      </p:sp>
      <p:sp>
        <p:nvSpPr>
          <p:cNvPr id="11"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Subtitle 16"/>
          <p:cNvSpPr txBox="1">
            <a:spLocks/>
          </p:cNvSpPr>
          <p:nvPr/>
        </p:nvSpPr>
        <p:spPr>
          <a:xfrm>
            <a:off x="3217337" y="1041399"/>
            <a:ext cx="4326467" cy="264747"/>
          </a:xfrm>
          <a:prstGeom prst="rect">
            <a:avLst/>
          </a:prstGeom>
        </p:spPr>
        <p:txBody>
          <a:bodyPr vert="horz" tIns="0" rIns="45720" bIns="0" anchor="b">
            <a:normAutofit lnSpcReduction="10000"/>
          </a:bodyPr>
          <a:lstStyle>
            <a:lvl1pPr marL="0" indent="0" algn="l">
              <a:buNone/>
              <a:defRPr sz="2000">
                <a:solidFill>
                  <a:srgbClr val="404040"/>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0" lvl="0" indent="0" algn="l" defTabSz="914400" rtl="0" eaLnBrk="1" fontAlgn="auto" latinLnBrk="0" hangingPunct="1">
              <a:lnSpc>
                <a:spcPct val="100000"/>
              </a:lnSpc>
              <a:spcBef>
                <a:spcPct val="20000"/>
              </a:spcBef>
              <a:spcAft>
                <a:spcPts val="0"/>
              </a:spcAft>
              <a:buClr>
                <a:schemeClr val="accent1"/>
              </a:buClr>
              <a:buSzPct val="80000"/>
              <a:buFont typeface="Wingdings" charset="2"/>
              <a:buNone/>
              <a:tabLst/>
              <a:defRPr/>
            </a:pPr>
            <a:endParaRPr kumimoji="0" lang="en-US" sz="1800" b="0" i="0" u="none" strike="noStrike" kern="1200" cap="none" spc="0" normalizeH="0" baseline="0" noProof="0" dirty="0">
              <a:ln>
                <a:noFill/>
              </a:ln>
              <a:solidFill>
                <a:srgbClr val="404040"/>
              </a:solidFill>
              <a:effectLst/>
              <a:uLnTx/>
              <a:uFillTx/>
              <a:latin typeface="Arial"/>
              <a:ea typeface="+mn-ea"/>
              <a:cs typeface="Aria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rtl="0" eaLnBrk="1" latinLnBrk="0" hangingPunct="1">
        <a:spcBef>
          <a:spcPct val="0"/>
        </a:spcBef>
        <a:buNone/>
        <a:defRPr kumimoji="0" sz="2500" b="1" kern="1200">
          <a:solidFill>
            <a:srgbClr val="3077AD"/>
          </a:solidFill>
          <a:latin typeface="Arial"/>
          <a:ea typeface="+mj-ea"/>
          <a:cs typeface="Arial"/>
        </a:defRPr>
      </a:lvl1pPr>
    </p:titleStyle>
    <p:bodyStyle>
      <a:lvl1pPr marL="420624" indent="-384048" algn="l" rtl="0" eaLnBrk="1" latinLnBrk="0" hangingPunct="1">
        <a:spcBef>
          <a:spcPct val="20000"/>
        </a:spcBef>
        <a:buClr>
          <a:schemeClr val="accent1"/>
        </a:buClr>
        <a:buSzPct val="80000"/>
        <a:buFont typeface="Wingdings" charset="2"/>
        <a:buChar char="§"/>
        <a:defRPr kumimoji="0" sz="2800" kern="1200">
          <a:solidFill>
            <a:schemeClr val="bg1">
              <a:lumMod val="75000"/>
              <a:lumOff val="25000"/>
            </a:schemeClr>
          </a:solidFill>
          <a:latin typeface="Arial"/>
          <a:ea typeface="+mn-ea"/>
          <a:cs typeface="Arial"/>
        </a:defRPr>
      </a:lvl1pPr>
      <a:lvl2pPr marL="722376" indent="-274320" algn="l" rtl="0" eaLnBrk="1" latinLnBrk="0" hangingPunct="1">
        <a:spcBef>
          <a:spcPct val="20000"/>
        </a:spcBef>
        <a:buClr>
          <a:schemeClr val="accent1"/>
        </a:buClr>
        <a:buSzPct val="90000"/>
        <a:buFont typeface="Wingdings" charset="2"/>
        <a:buChar char="§"/>
        <a:defRPr kumimoji="0" sz="2400" kern="1200">
          <a:solidFill>
            <a:schemeClr val="bg1">
              <a:lumMod val="75000"/>
              <a:lumOff val="25000"/>
            </a:schemeClr>
          </a:solidFill>
          <a:latin typeface="Arial"/>
          <a:ea typeface="+mn-ea"/>
          <a:cs typeface="Arial"/>
        </a:defRPr>
      </a:lvl2pPr>
      <a:lvl3pPr marL="1005840" indent="-256032" algn="l" rtl="0" eaLnBrk="1" latinLnBrk="0" hangingPunct="1">
        <a:spcBef>
          <a:spcPct val="20000"/>
        </a:spcBef>
        <a:buClr>
          <a:schemeClr val="accent2"/>
        </a:buClr>
        <a:buSzPct val="85000"/>
        <a:buFont typeface="Wingdings" charset="2"/>
        <a:buChar char="§"/>
        <a:defRPr kumimoji="0" sz="2000" kern="1200">
          <a:solidFill>
            <a:schemeClr val="bg1">
              <a:lumMod val="75000"/>
              <a:lumOff val="25000"/>
            </a:schemeClr>
          </a:solidFill>
          <a:latin typeface="Arial"/>
          <a:ea typeface="+mn-ea"/>
          <a:cs typeface="Arial"/>
        </a:defRPr>
      </a:lvl3pPr>
      <a:lvl4pPr marL="1280160" indent="-237744" algn="l" rtl="0" eaLnBrk="1" latinLnBrk="0" hangingPunct="1">
        <a:spcBef>
          <a:spcPct val="20000"/>
        </a:spcBef>
        <a:buClr>
          <a:schemeClr val="accent3"/>
        </a:buClr>
        <a:buSzPct val="90000"/>
        <a:buFont typeface="Wingdings" charset="2"/>
        <a:buChar char="§"/>
        <a:defRPr kumimoji="0" sz="1800" kern="1200">
          <a:solidFill>
            <a:schemeClr val="bg1">
              <a:lumMod val="75000"/>
              <a:lumOff val="25000"/>
            </a:schemeClr>
          </a:solidFill>
          <a:latin typeface="Arial"/>
          <a:ea typeface="+mn-ea"/>
          <a:cs typeface="Arial"/>
        </a:defRPr>
      </a:lvl4pPr>
      <a:lvl5pPr marL="1490472" indent="-182880" algn="l" rtl="0" eaLnBrk="1" latinLnBrk="0" hangingPunct="1">
        <a:spcBef>
          <a:spcPct val="20000"/>
        </a:spcBef>
        <a:buClr>
          <a:schemeClr val="accent4"/>
        </a:buClr>
        <a:buSzPct val="100000"/>
        <a:buFont typeface="Wingdings" charset="2"/>
        <a:buChar char="§"/>
        <a:defRPr kumimoji="0" sz="1800" kern="1200">
          <a:solidFill>
            <a:schemeClr val="bg1">
              <a:lumMod val="75000"/>
              <a:lumOff val="25000"/>
            </a:schemeClr>
          </a:solidFill>
          <a:latin typeface="Arial"/>
          <a:ea typeface="+mn-ea"/>
          <a:cs typeface="Arial"/>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76600" y="274638"/>
            <a:ext cx="54102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srgbClr val="000000">
                  <a:tint val="75000"/>
                </a:srgbClr>
              </a:solidFill>
            </a:endParaRPr>
          </a:p>
        </p:txBody>
      </p:sp>
      <p:sp>
        <p:nvSpPr>
          <p:cNvPr id="5" name="Footer Placeholder 4"/>
          <p:cNvSpPr>
            <a:spLocks noGrp="1"/>
          </p:cNvSpPr>
          <p:nvPr>
            <p:ph type="ftr" sz="quarter" idx="3"/>
          </p:nvPr>
        </p:nvSpPr>
        <p:spPr>
          <a:xfrm>
            <a:off x="2590800" y="6356350"/>
            <a:ext cx="3962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srgbClr val="000000">
                    <a:tint val="75000"/>
                  </a:srgbClr>
                </a:solidFill>
              </a:rPr>
              <a:t>FONERWA - For a Green &amp; Resilient Rwanda</a:t>
            </a:r>
            <a:endParaRPr lang="en-US">
              <a:solidFill>
                <a:srgbClr val="00000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6CC63F-0C99-E64B-BF35-0D4A9CECE9B6}"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82391024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Lst>
  <mc:AlternateContent xmlns:mc="http://schemas.openxmlformats.org/markup-compatibility/2006" xmlns:p14="http://schemas.microsoft.com/office/powerpoint/2010/main">
    <mc:Choice Requires="p14">
      <p:transition p14:dur="10"/>
    </mc:Choice>
    <mc:Fallback xmlns="">
      <p:transition/>
    </mc:Fallback>
  </mc:AlternateContent>
  <p:hf hdr="0" dt="0"/>
  <p:txStyles>
    <p:titleStyle>
      <a:lvl1pPr algn="l" defTabSz="457200" rtl="0" eaLnBrk="1" latinLnBrk="0" hangingPunct="1">
        <a:spcBef>
          <a:spcPct val="0"/>
        </a:spcBef>
        <a:buNone/>
        <a:defRPr sz="2400" b="1" kern="1200">
          <a:solidFill>
            <a:srgbClr val="0580C6"/>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rgbClr val="525051"/>
          </a:solidFill>
          <a:latin typeface="Ariel"/>
          <a:ea typeface="+mn-ea"/>
          <a:cs typeface="Ariel"/>
        </a:defRPr>
      </a:lvl1pPr>
      <a:lvl2pPr marL="742950" indent="-285750" algn="l" defTabSz="457200" rtl="0" eaLnBrk="1" latinLnBrk="0" hangingPunct="1">
        <a:spcBef>
          <a:spcPct val="20000"/>
        </a:spcBef>
        <a:buFont typeface="Arial"/>
        <a:buChar char="–"/>
        <a:defRPr sz="2400" kern="1200">
          <a:solidFill>
            <a:srgbClr val="525051"/>
          </a:solidFill>
          <a:latin typeface="Ariel"/>
          <a:ea typeface="+mn-ea"/>
          <a:cs typeface="Ariel"/>
        </a:defRPr>
      </a:lvl2pPr>
      <a:lvl3pPr marL="1143000" indent="-228600" algn="l" defTabSz="457200" rtl="0" eaLnBrk="1" latinLnBrk="0" hangingPunct="1">
        <a:spcBef>
          <a:spcPct val="20000"/>
        </a:spcBef>
        <a:buFont typeface="Arial"/>
        <a:buChar char="•"/>
        <a:defRPr sz="2000" kern="1200">
          <a:solidFill>
            <a:srgbClr val="525051"/>
          </a:solidFill>
          <a:latin typeface="Ariel"/>
          <a:ea typeface="+mn-ea"/>
          <a:cs typeface="Ariel"/>
        </a:defRPr>
      </a:lvl3pPr>
      <a:lvl4pPr marL="1600200" indent="-228600" algn="l" defTabSz="457200" rtl="0" eaLnBrk="1" latinLnBrk="0" hangingPunct="1">
        <a:spcBef>
          <a:spcPct val="20000"/>
        </a:spcBef>
        <a:buFont typeface="Arial"/>
        <a:buChar char="–"/>
        <a:defRPr sz="1800" kern="1200">
          <a:solidFill>
            <a:srgbClr val="525051"/>
          </a:solidFill>
          <a:latin typeface="Ariel"/>
          <a:ea typeface="+mn-ea"/>
          <a:cs typeface="Ariel"/>
        </a:defRPr>
      </a:lvl4pPr>
      <a:lvl5pPr marL="2057400" indent="-228600" algn="l" defTabSz="457200" rtl="0" eaLnBrk="1" latinLnBrk="0" hangingPunct="1">
        <a:spcBef>
          <a:spcPct val="20000"/>
        </a:spcBef>
        <a:buFont typeface="Arial"/>
        <a:buChar char="»"/>
        <a:defRPr sz="1800" kern="1200">
          <a:solidFill>
            <a:srgbClr val="525051"/>
          </a:solidFill>
          <a:latin typeface="Ariel"/>
          <a:ea typeface="+mn-ea"/>
          <a:cs typeface="Ari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5" Type="http://schemas.openxmlformats.org/officeDocument/2006/relationships/image" Target="../media/image6.jp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image" Target="../media/image10.jpg"/><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mailto:b.ntare@fonerwa.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180492" y="5777345"/>
            <a:ext cx="6776471" cy="966355"/>
          </a:xfrm>
          <a:prstGeom prst="rect">
            <a:avLst/>
          </a:prstGeom>
          <a:solidFill>
            <a:schemeClr val="tx1"/>
          </a:solidFill>
          <a:ln>
            <a:solidFill>
              <a:schemeClr val="tx1"/>
            </a:solidFill>
          </a:ln>
          <a:effectLst>
            <a:glow>
              <a:schemeClr val="accent1">
                <a:tint val="30000"/>
                <a:shade val="95000"/>
                <a:satMod val="300000"/>
                <a:alpha val="50000"/>
              </a:schemeClr>
            </a:glow>
          </a:effectLst>
          <a:scene3d>
            <a:camera prst="orthographicFront"/>
            <a:lightRig rig="threePt" dir="t"/>
          </a:scene3d>
          <a:sp3d contourW="12700">
            <a:contourClr>
              <a:schemeClr val="tx1"/>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180492" y="1913467"/>
            <a:ext cx="4759570" cy="1099364"/>
          </a:xfrm>
        </p:spPr>
        <p:txBody>
          <a:bodyPr>
            <a:noAutofit/>
          </a:bodyPr>
          <a:lstStyle/>
          <a:p>
            <a:r>
              <a:rPr lang="en-US" sz="3200" dirty="0" smtClean="0"/>
              <a:t>Tips for mainstreaming </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791" y="6008586"/>
            <a:ext cx="710045" cy="76628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515" y="5943600"/>
            <a:ext cx="861925" cy="9144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45914" y="6023542"/>
            <a:ext cx="1129796" cy="723746"/>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61815" y="6078682"/>
            <a:ext cx="874112" cy="710944"/>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24724" y="6273285"/>
            <a:ext cx="1501067" cy="479792"/>
          </a:xfrm>
          <a:prstGeom prst="rect">
            <a:avLst/>
          </a:prstGeom>
        </p:spPr>
      </p:pic>
      <p:pic>
        <p:nvPicPr>
          <p:cNvPr id="11" name="Picture 10" descr="Description: C:\Users\Carl\Documents\PwC\Projects\6355_CDKN\CDKN Main Logo_Orange.png"/>
          <p:cNvPicPr/>
          <p:nvPr/>
        </p:nvPicPr>
        <p:blipFill>
          <a:blip r:embed="rId7">
            <a:extLst>
              <a:ext uri="{28A0092B-C50C-407E-A947-70E740481C1C}">
                <a14:useLocalDpi xmlns:a14="http://schemas.microsoft.com/office/drawing/2010/main" val="0"/>
              </a:ext>
            </a:extLst>
          </a:blip>
          <a:srcRect/>
          <a:stretch>
            <a:fillRect/>
          </a:stretch>
        </p:blipFill>
        <p:spPr bwMode="auto">
          <a:xfrm>
            <a:off x="3812127" y="6099465"/>
            <a:ext cx="1514468" cy="653612"/>
          </a:xfrm>
          <a:prstGeom prst="rect">
            <a:avLst/>
          </a:prstGeom>
          <a:noFill/>
          <a:ln>
            <a:noFill/>
          </a:ln>
        </p:spPr>
      </p:pic>
      <p:sp>
        <p:nvSpPr>
          <p:cNvPr id="13" name="AutoShape 4" descr="Image result for brd rwand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63092" y="5933324"/>
            <a:ext cx="584417" cy="843811"/>
          </a:xfrm>
          <a:prstGeom prst="rect">
            <a:avLst/>
          </a:prstGeom>
        </p:spPr>
      </p:pic>
      <p:pic>
        <p:nvPicPr>
          <p:cNvPr id="16" name="Picture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222382" y="6154846"/>
            <a:ext cx="957735" cy="603189"/>
          </a:xfrm>
          <a:prstGeom prst="rect">
            <a:avLst/>
          </a:prstGeom>
        </p:spPr>
      </p:pic>
    </p:spTree>
    <p:extLst>
      <p:ext uri="{BB962C8B-B14F-4D97-AF65-F5344CB8AC3E}">
        <p14:creationId xmlns:p14="http://schemas.microsoft.com/office/powerpoint/2010/main" val="13484040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3797"/>
            <a:ext cx="8353650" cy="2805605"/>
          </a:xfrm>
        </p:spPr>
        <p:txBody>
          <a:bodyPr>
            <a:noAutofit/>
          </a:bodyPr>
          <a:lstStyle/>
          <a:p>
            <a:pPr>
              <a:spcAft>
                <a:spcPts val="1200"/>
              </a:spcAft>
            </a:pPr>
            <a:r>
              <a:rPr lang="en-GB" dirty="0">
                <a:latin typeface="Calibri" charset="0"/>
                <a:ea typeface="Calibri" charset="0"/>
                <a:cs typeface="Calibri" charset="0"/>
              </a:rPr>
              <a:t>T</a:t>
            </a:r>
            <a:r>
              <a:rPr lang="en-GB" dirty="0" smtClean="0">
                <a:latin typeface="Calibri" charset="0"/>
                <a:ea typeface="Calibri" charset="0"/>
                <a:cs typeface="Calibri" charset="0"/>
              </a:rPr>
              <a:t>he </a:t>
            </a:r>
            <a:r>
              <a:rPr lang="en-GB" dirty="0">
                <a:latin typeface="Calibri" charset="0"/>
                <a:ea typeface="Calibri" charset="0"/>
                <a:cs typeface="Calibri" charset="0"/>
              </a:rPr>
              <a:t>systematic integration of environment and climate concerns in policies, plans and programmes in order to balance environmental, economic and social objectives and contribute to environmentally sustainable, climate resilient and low carbon development pathways. </a:t>
            </a:r>
            <a:endParaRPr lang="en-US" dirty="0">
              <a:latin typeface="Calibri" charset="0"/>
              <a:ea typeface="Calibri" charset="0"/>
              <a:cs typeface="Calibri" charset="0"/>
            </a:endParaRPr>
          </a:p>
        </p:txBody>
      </p:sp>
      <p:sp>
        <p:nvSpPr>
          <p:cNvPr id="5" name="Title 1"/>
          <p:cNvSpPr txBox="1">
            <a:spLocks/>
          </p:cNvSpPr>
          <p:nvPr/>
        </p:nvSpPr>
        <p:spPr>
          <a:xfrm>
            <a:off x="3091049" y="104217"/>
            <a:ext cx="5719801" cy="1143000"/>
          </a:xfrm>
          <a:prstGeom prst="rect">
            <a:avLst/>
          </a:prstGeom>
        </p:spPr>
        <p:txBody>
          <a:bodyPr/>
          <a:lstStyle>
            <a:lvl1pPr algn="l" rtl="0" eaLnBrk="1" latinLnBrk="0" hangingPunct="1">
              <a:spcBef>
                <a:spcPct val="0"/>
              </a:spcBef>
              <a:buNone/>
              <a:defRPr kumimoji="0" sz="2500" b="1" kern="1200">
                <a:solidFill>
                  <a:srgbClr val="3077AD"/>
                </a:solidFill>
                <a:latin typeface="Arial"/>
                <a:ea typeface="+mj-ea"/>
                <a:cs typeface="Arial"/>
              </a:defRPr>
            </a:lvl1pPr>
          </a:lstStyle>
          <a:p>
            <a:endParaRPr lang="en-US" sz="3000" dirty="0" smtClean="0">
              <a:latin typeface="Century Gothic"/>
              <a:cs typeface="Century Gothic"/>
            </a:endParaRPr>
          </a:p>
          <a:p>
            <a:r>
              <a:rPr lang="en-GB" sz="3200" dirty="0"/>
              <a:t>What is mainstreaming?</a:t>
            </a:r>
            <a:endParaRPr lang="en-US" sz="2400" dirty="0">
              <a:latin typeface="Century Gothic"/>
              <a:cs typeface="Century Gothic"/>
            </a:endParaRPr>
          </a:p>
        </p:txBody>
      </p:sp>
      <p:sp>
        <p:nvSpPr>
          <p:cNvPr id="4" name="TextBox 3"/>
          <p:cNvSpPr txBox="1"/>
          <p:nvPr/>
        </p:nvSpPr>
        <p:spPr>
          <a:xfrm>
            <a:off x="640949" y="5033820"/>
            <a:ext cx="7943850" cy="923330"/>
          </a:xfrm>
          <a:prstGeom prst="rect">
            <a:avLst/>
          </a:prstGeom>
          <a:noFill/>
        </p:spPr>
        <p:txBody>
          <a:bodyPr wrap="square" rtlCol="0">
            <a:spAutoFit/>
          </a:bodyPr>
          <a:lstStyle/>
          <a:p>
            <a:pPr algn="ctr"/>
            <a:r>
              <a:rPr lang="en-US" dirty="0">
                <a:solidFill>
                  <a:schemeClr val="accent2"/>
                </a:solidFill>
              </a:rPr>
              <a:t>A mainstreaming project goes beyond BAU to build </a:t>
            </a:r>
            <a:r>
              <a:rPr lang="en-US" dirty="0" smtClean="0">
                <a:solidFill>
                  <a:schemeClr val="accent2"/>
                </a:solidFill>
              </a:rPr>
              <a:t>and integrate climate resilience, strengthen </a:t>
            </a:r>
            <a:r>
              <a:rPr lang="en-US" dirty="0">
                <a:solidFill>
                  <a:schemeClr val="accent2"/>
                </a:solidFill>
              </a:rPr>
              <a:t>low carbon development </a:t>
            </a:r>
            <a:r>
              <a:rPr lang="en-US" dirty="0" smtClean="0">
                <a:solidFill>
                  <a:schemeClr val="accent2"/>
                </a:solidFill>
              </a:rPr>
              <a:t>pathways, or strengthen environmental sustainability</a:t>
            </a:r>
            <a:endParaRPr lang="en-US" dirty="0">
              <a:solidFill>
                <a:schemeClr val="accent2"/>
              </a:solidFill>
            </a:endParaRPr>
          </a:p>
        </p:txBody>
      </p:sp>
    </p:spTree>
    <p:extLst>
      <p:ext uri="{BB962C8B-B14F-4D97-AF65-F5344CB8AC3E}">
        <p14:creationId xmlns:p14="http://schemas.microsoft.com/office/powerpoint/2010/main" val="21858855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3798"/>
            <a:ext cx="8353650" cy="4790352"/>
          </a:xfrm>
        </p:spPr>
        <p:txBody>
          <a:bodyPr>
            <a:noAutofit/>
          </a:bodyPr>
          <a:lstStyle/>
          <a:p>
            <a:pPr>
              <a:spcAft>
                <a:spcPts val="1200"/>
              </a:spcAft>
            </a:pPr>
            <a:r>
              <a:rPr lang="en-GB" sz="2000" dirty="0" smtClean="0">
                <a:latin typeface="Calibri" charset="0"/>
                <a:ea typeface="Calibri" charset="0"/>
                <a:cs typeface="Calibri" charset="0"/>
              </a:rPr>
              <a:t>In </a:t>
            </a:r>
            <a:r>
              <a:rPr lang="en-GB" sz="2000" dirty="0">
                <a:latin typeface="Calibri" charset="0"/>
                <a:ea typeface="Calibri" charset="0"/>
                <a:cs typeface="Calibri" charset="0"/>
              </a:rPr>
              <a:t>the past, climate and environment </a:t>
            </a:r>
            <a:r>
              <a:rPr lang="en-GB" sz="2000" dirty="0" smtClean="0">
                <a:latin typeface="Calibri" charset="0"/>
                <a:ea typeface="Calibri" charset="0"/>
                <a:cs typeface="Calibri" charset="0"/>
              </a:rPr>
              <a:t>aspects were typically implemented as individual </a:t>
            </a:r>
            <a:r>
              <a:rPr lang="en-GB" sz="2000" dirty="0">
                <a:latin typeface="Calibri" charset="0"/>
                <a:ea typeface="Calibri" charset="0"/>
                <a:cs typeface="Calibri" charset="0"/>
              </a:rPr>
              <a:t>stand-alone </a:t>
            </a:r>
            <a:r>
              <a:rPr lang="en-GB" sz="2000" dirty="0" smtClean="0">
                <a:latin typeface="Calibri" charset="0"/>
                <a:ea typeface="Calibri" charset="0"/>
                <a:cs typeface="Calibri" charset="0"/>
              </a:rPr>
              <a:t>projects</a:t>
            </a:r>
            <a:r>
              <a:rPr lang="en-GB" sz="2000" dirty="0">
                <a:latin typeface="Calibri" charset="0"/>
                <a:ea typeface="Calibri" charset="0"/>
                <a:cs typeface="Calibri" charset="0"/>
              </a:rPr>
              <a:t>, </a:t>
            </a:r>
            <a:r>
              <a:rPr lang="en-GB" sz="2000" dirty="0" smtClean="0">
                <a:latin typeface="Calibri" charset="0"/>
                <a:ea typeface="Calibri" charset="0"/>
                <a:cs typeface="Calibri" charset="0"/>
              </a:rPr>
              <a:t>and often </a:t>
            </a:r>
            <a:r>
              <a:rPr lang="en-GB" sz="2000" dirty="0">
                <a:latin typeface="Calibri" charset="0"/>
                <a:ea typeface="Calibri" charset="0"/>
                <a:cs typeface="Calibri" charset="0"/>
              </a:rPr>
              <a:t>implemented by </a:t>
            </a:r>
            <a:r>
              <a:rPr lang="en-GB" sz="2000" dirty="0" smtClean="0">
                <a:latin typeface="Calibri" charset="0"/>
                <a:ea typeface="Calibri" charset="0"/>
                <a:cs typeface="Calibri" charset="0"/>
              </a:rPr>
              <a:t>Environment (MINRENA/REMA)</a:t>
            </a:r>
            <a:endParaRPr lang="en-GB" sz="2000" dirty="0">
              <a:latin typeface="Calibri" charset="0"/>
              <a:ea typeface="Calibri" charset="0"/>
              <a:cs typeface="Calibri" charset="0"/>
            </a:endParaRPr>
          </a:p>
          <a:p>
            <a:pPr>
              <a:spcAft>
                <a:spcPts val="1200"/>
              </a:spcAft>
            </a:pPr>
            <a:r>
              <a:rPr lang="en-GB" sz="2000" dirty="0">
                <a:latin typeface="Calibri" charset="0"/>
                <a:ea typeface="Calibri" charset="0"/>
                <a:cs typeface="Calibri" charset="0"/>
              </a:rPr>
              <a:t>Mainstreaming is the integration of climate and environment into existing policy and development, i.e. </a:t>
            </a:r>
            <a:r>
              <a:rPr lang="en-GB" sz="2000" dirty="0" smtClean="0">
                <a:latin typeface="Calibri" charset="0"/>
                <a:ea typeface="Calibri" charset="0"/>
                <a:cs typeface="Calibri" charset="0"/>
              </a:rPr>
              <a:t>in existing </a:t>
            </a:r>
            <a:r>
              <a:rPr lang="en-GB" sz="2000" dirty="0">
                <a:latin typeface="Calibri" charset="0"/>
                <a:ea typeface="Calibri" charset="0"/>
                <a:cs typeface="Calibri" charset="0"/>
              </a:rPr>
              <a:t>strategy, policy and </a:t>
            </a:r>
            <a:r>
              <a:rPr lang="en-GB" sz="2000" dirty="0" smtClean="0">
                <a:latin typeface="Calibri" charset="0"/>
                <a:ea typeface="Calibri" charset="0"/>
                <a:cs typeface="Calibri" charset="0"/>
              </a:rPr>
              <a:t>programme</a:t>
            </a:r>
          </a:p>
          <a:p>
            <a:pPr>
              <a:spcAft>
                <a:spcPts val="1200"/>
              </a:spcAft>
            </a:pPr>
            <a:r>
              <a:rPr lang="en-GB" sz="2000" dirty="0" smtClean="0">
                <a:latin typeface="Calibri" charset="0"/>
                <a:ea typeface="Calibri" charset="0"/>
                <a:cs typeface="Calibri" charset="0"/>
              </a:rPr>
              <a:t>As an example, rather than doing a climate change project on coffee, mainstream climate change in coffee policy and strategy, planning and implementation activities, extension services, to make these climate smart</a:t>
            </a:r>
            <a:endParaRPr lang="en-GB" sz="2000" dirty="0">
              <a:latin typeface="Calibri" charset="0"/>
              <a:ea typeface="Calibri" charset="0"/>
              <a:cs typeface="Calibri" charset="0"/>
            </a:endParaRPr>
          </a:p>
          <a:p>
            <a:pPr>
              <a:spcAft>
                <a:spcPts val="1200"/>
              </a:spcAft>
            </a:pPr>
            <a:r>
              <a:rPr lang="en-GB" sz="2000" dirty="0">
                <a:latin typeface="Calibri" charset="0"/>
                <a:ea typeface="Calibri" charset="0"/>
                <a:cs typeface="Calibri" charset="0"/>
              </a:rPr>
              <a:t>Mainstreaming is therefore undertaken by the relevant Ministries, e.g. </a:t>
            </a:r>
            <a:r>
              <a:rPr lang="en-GB" sz="2000" dirty="0" smtClean="0">
                <a:latin typeface="Calibri" charset="0"/>
                <a:ea typeface="Calibri" charset="0"/>
                <a:cs typeface="Calibri" charset="0"/>
              </a:rPr>
              <a:t>MINAGRI, within the existing institutional landscape. </a:t>
            </a:r>
            <a:endParaRPr lang="en-GB" sz="2000" dirty="0">
              <a:latin typeface="Calibri" charset="0"/>
              <a:ea typeface="Calibri" charset="0"/>
              <a:cs typeface="Calibri" charset="0"/>
            </a:endParaRPr>
          </a:p>
        </p:txBody>
      </p:sp>
      <p:sp>
        <p:nvSpPr>
          <p:cNvPr id="5" name="Title 1"/>
          <p:cNvSpPr txBox="1">
            <a:spLocks/>
          </p:cNvSpPr>
          <p:nvPr/>
        </p:nvSpPr>
        <p:spPr>
          <a:xfrm>
            <a:off x="3091049" y="104217"/>
            <a:ext cx="5719801" cy="1143000"/>
          </a:xfrm>
          <a:prstGeom prst="rect">
            <a:avLst/>
          </a:prstGeom>
        </p:spPr>
        <p:txBody>
          <a:bodyPr/>
          <a:lstStyle>
            <a:lvl1pPr algn="l" rtl="0" eaLnBrk="1" latinLnBrk="0" hangingPunct="1">
              <a:spcBef>
                <a:spcPct val="0"/>
              </a:spcBef>
              <a:buNone/>
              <a:defRPr kumimoji="0" sz="2500" b="1" kern="1200">
                <a:solidFill>
                  <a:srgbClr val="3077AD"/>
                </a:solidFill>
                <a:latin typeface="Arial"/>
                <a:ea typeface="+mj-ea"/>
                <a:cs typeface="Arial"/>
              </a:defRPr>
            </a:lvl1pPr>
          </a:lstStyle>
          <a:p>
            <a:endParaRPr lang="en-US" sz="3000" dirty="0" smtClean="0">
              <a:latin typeface="Century Gothic"/>
              <a:cs typeface="Century Gothic"/>
            </a:endParaRPr>
          </a:p>
          <a:p>
            <a:r>
              <a:rPr lang="en-GB" sz="3200" dirty="0"/>
              <a:t>What is mainstreaming?</a:t>
            </a:r>
            <a:endParaRPr lang="en-US" sz="2400" dirty="0">
              <a:latin typeface="Century Gothic"/>
              <a:cs typeface="Century Gothic"/>
            </a:endParaRPr>
          </a:p>
        </p:txBody>
      </p:sp>
      <p:sp>
        <p:nvSpPr>
          <p:cNvPr id="4" name="TextBox 3"/>
          <p:cNvSpPr txBox="1"/>
          <p:nvPr/>
        </p:nvSpPr>
        <p:spPr>
          <a:xfrm>
            <a:off x="571500" y="5739876"/>
            <a:ext cx="7943850" cy="646331"/>
          </a:xfrm>
          <a:prstGeom prst="rect">
            <a:avLst/>
          </a:prstGeom>
          <a:noFill/>
        </p:spPr>
        <p:txBody>
          <a:bodyPr wrap="square" rtlCol="0">
            <a:spAutoFit/>
          </a:bodyPr>
          <a:lstStyle/>
          <a:p>
            <a:pPr algn="ctr"/>
            <a:r>
              <a:rPr lang="en-US" dirty="0">
                <a:solidFill>
                  <a:schemeClr val="accent2"/>
                </a:solidFill>
              </a:rPr>
              <a:t>A mainstreaming project goes beyond BAU to build climate resilience or strengthen low carbon development pathways </a:t>
            </a:r>
          </a:p>
        </p:txBody>
      </p:sp>
    </p:spTree>
    <p:extLst>
      <p:ext uri="{BB962C8B-B14F-4D97-AF65-F5344CB8AC3E}">
        <p14:creationId xmlns:p14="http://schemas.microsoft.com/office/powerpoint/2010/main" val="13886029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3590" y="92076"/>
            <a:ext cx="5833640" cy="1143000"/>
          </a:xfrm>
        </p:spPr>
        <p:txBody>
          <a:bodyPr>
            <a:normAutofit fontScale="90000"/>
          </a:bodyPr>
          <a:lstStyle/>
          <a:p>
            <a:r>
              <a:rPr lang="en-GB" smtClean="0"/>
              <a:t>Links between </a:t>
            </a:r>
            <a:r>
              <a:rPr lang="en-GB" dirty="0"/>
              <a:t>climate change, environment and sector development and benefits of mainstreaming</a:t>
            </a:r>
            <a:r>
              <a:rPr lang="en-US" dirty="0"/>
              <a:t> </a:t>
            </a: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73CCE8B3-F2E0-4942-8F34-4FA0BD2A3044}" type="slidenum">
              <a:rPr lang="en-US" smtClean="0">
                <a:solidFill>
                  <a:srgbClr val="000000">
                    <a:tint val="75000"/>
                  </a:srgbClr>
                </a:solidFill>
              </a:rPr>
              <a:pPr/>
              <a:t>4</a:t>
            </a:fld>
            <a:endParaRPr lang="en-US">
              <a:solidFill>
                <a:srgbClr val="000000">
                  <a:tint val="75000"/>
                </a:srgbClr>
              </a:solidFill>
            </a:endParaRP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457200" y="1235076"/>
            <a:ext cx="7905509" cy="5303837"/>
          </a:xfrm>
          <a:prstGeom prst="rect">
            <a:avLst/>
          </a:prstGeom>
        </p:spPr>
      </p:pic>
    </p:spTree>
    <p:extLst>
      <p:ext uri="{BB962C8B-B14F-4D97-AF65-F5344CB8AC3E}">
        <p14:creationId xmlns:p14="http://schemas.microsoft.com/office/powerpoint/2010/main" val="20841603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96486" y="2407533"/>
            <a:ext cx="1653041" cy="3507126"/>
          </a:xfrm>
          <a:ln w="28575">
            <a:solidFill>
              <a:srgbClr val="FF0000"/>
            </a:solidFill>
          </a:ln>
        </p:spPr>
        <p:txBody>
          <a:bodyPr>
            <a:noAutofit/>
          </a:bodyPr>
          <a:lstStyle/>
          <a:p>
            <a:pPr marL="0" indent="0">
              <a:spcAft>
                <a:spcPts val="1200"/>
              </a:spcAft>
              <a:buNone/>
            </a:pPr>
            <a:r>
              <a:rPr lang="en-GB" sz="1600" dirty="0" smtClean="0">
                <a:latin typeface="Calibri" charset="0"/>
                <a:ea typeface="Calibri" charset="0"/>
                <a:cs typeface="Calibri" charset="0"/>
              </a:rPr>
              <a:t>Identify if urgent activities / opportunities E.g</a:t>
            </a:r>
            <a:r>
              <a:rPr lang="en-GB" sz="1600" dirty="0">
                <a:latin typeface="Calibri" charset="0"/>
                <a:ea typeface="Calibri" charset="0"/>
                <a:cs typeface="Calibri" charset="0"/>
              </a:rPr>
              <a:t>. </a:t>
            </a:r>
            <a:r>
              <a:rPr lang="en-GB" sz="1600" dirty="0" smtClean="0">
                <a:latin typeface="Calibri" charset="0"/>
                <a:ea typeface="Calibri" charset="0"/>
                <a:cs typeface="Calibri" charset="0"/>
              </a:rPr>
              <a:t>tea expansion plans to double hectares under production and will change land-use plans for decades. Need to consider where to plant today so also suitable in future. </a:t>
            </a:r>
            <a:endParaRPr lang="en-GB" sz="1600" dirty="0">
              <a:latin typeface="Calibri" charset="0"/>
              <a:ea typeface="Calibri" charset="0"/>
              <a:cs typeface="Calibri" charset="0"/>
            </a:endParaRPr>
          </a:p>
        </p:txBody>
      </p:sp>
      <p:sp>
        <p:nvSpPr>
          <p:cNvPr id="5" name="Title 1"/>
          <p:cNvSpPr txBox="1">
            <a:spLocks/>
          </p:cNvSpPr>
          <p:nvPr/>
        </p:nvSpPr>
        <p:spPr>
          <a:xfrm>
            <a:off x="3079619" y="-182879"/>
            <a:ext cx="6235831" cy="1383030"/>
          </a:xfrm>
          <a:prstGeom prst="rect">
            <a:avLst/>
          </a:prstGeom>
        </p:spPr>
        <p:txBody>
          <a:bodyPr/>
          <a:lstStyle>
            <a:lvl1pPr algn="l" rtl="0" eaLnBrk="1" latinLnBrk="0" hangingPunct="1">
              <a:spcBef>
                <a:spcPct val="0"/>
              </a:spcBef>
              <a:buNone/>
              <a:defRPr kumimoji="0" sz="2500" b="1" kern="1200">
                <a:solidFill>
                  <a:srgbClr val="3077AD"/>
                </a:solidFill>
                <a:latin typeface="Arial"/>
                <a:ea typeface="+mj-ea"/>
                <a:cs typeface="Arial"/>
              </a:defRPr>
            </a:lvl1pPr>
          </a:lstStyle>
          <a:p>
            <a:endParaRPr lang="en-US" sz="3000" dirty="0" smtClean="0">
              <a:latin typeface="Century Gothic"/>
              <a:cs typeface="Century Gothic"/>
            </a:endParaRPr>
          </a:p>
          <a:p>
            <a:r>
              <a:rPr lang="en-GB" sz="3200" dirty="0"/>
              <a:t>What are the steps in mainstreaming?</a:t>
            </a:r>
            <a:endParaRPr lang="en-US" sz="2400" dirty="0">
              <a:latin typeface="Century Gothic"/>
              <a:cs typeface="Century Gothic"/>
            </a:endParaRPr>
          </a:p>
        </p:txBody>
      </p:sp>
      <p:sp>
        <p:nvSpPr>
          <p:cNvPr id="4" name="Rectangle 17" descr="© INSCALE GmbH, 26.05.2010&#10;http://www.presentationload.com/"/>
          <p:cNvSpPr>
            <a:spLocks noChangeArrowheads="1"/>
          </p:cNvSpPr>
          <p:nvPr/>
        </p:nvSpPr>
        <p:spPr bwMode="gray">
          <a:xfrm>
            <a:off x="289575" y="1726405"/>
            <a:ext cx="1782295" cy="681128"/>
          </a:xfrm>
          <a:prstGeom prst="roundRect">
            <a:avLst>
              <a:gd name="adj" fmla="val 6490"/>
            </a:avLst>
          </a:prstGeom>
          <a:solidFill>
            <a:schemeClr val="accent3">
              <a:lumMod val="50000"/>
            </a:schemeClr>
          </a:solidFill>
          <a:ln w="19050" algn="ctr">
            <a:noFill/>
            <a:miter lim="800000"/>
            <a:headEnd/>
            <a:tailEnd/>
          </a:ln>
          <a:effectLst>
            <a:outerShdw blurRad="127000" dist="63500" dir="2700000" algn="tl" rotWithShape="0">
              <a:prstClr val="black">
                <a:alpha val="40000"/>
              </a:prstClr>
            </a:outerShdw>
          </a:effectLst>
          <a:scene3d>
            <a:camera prst="orthographicFront"/>
            <a:lightRig rig="contrasting" dir="t">
              <a:rot lat="0" lon="0" rev="16200000"/>
            </a:lightRig>
          </a:scene3d>
          <a:sp3d prstMaterial="flat">
            <a:bevelT w="12700" h="12700" prst="convex"/>
            <a:bevelB w="0" h="0" prst="coolSlant"/>
          </a:sp3d>
        </p:spPr>
        <p:txBody>
          <a:bodyPr lIns="0" tIns="0" rIns="0" bIns="0" anchor="ctr"/>
          <a:lstStyle/>
          <a:p>
            <a:pPr algn="ctr" defTabSz="740038" eaLnBrk="0" hangingPunct="0"/>
            <a:r>
              <a:rPr lang="en-US" sz="2000" b="1" smtClean="0">
                <a:solidFill>
                  <a:srgbClr val="FFFFFF"/>
                </a:solidFill>
                <a:effectLst>
                  <a:outerShdw blurRad="190500" algn="tl" rotWithShape="0">
                    <a:prstClr val="black">
                      <a:alpha val="50000"/>
                    </a:prstClr>
                  </a:outerShdw>
                </a:effectLst>
                <a:cs typeface="Arial" charset="0"/>
              </a:rPr>
              <a:t>Entry point</a:t>
            </a:r>
            <a:endParaRPr lang="en-US" sz="2000" b="1" dirty="0">
              <a:solidFill>
                <a:srgbClr val="FFFFFF"/>
              </a:solidFill>
              <a:effectLst>
                <a:outerShdw blurRad="190500" algn="tl" rotWithShape="0">
                  <a:prstClr val="black">
                    <a:alpha val="50000"/>
                  </a:prstClr>
                </a:outerShdw>
              </a:effectLst>
              <a:cs typeface="Arial" charset="0"/>
            </a:endParaRPr>
          </a:p>
        </p:txBody>
      </p:sp>
      <p:sp>
        <p:nvSpPr>
          <p:cNvPr id="6" name="Content Placeholder 2"/>
          <p:cNvSpPr txBox="1">
            <a:spLocks/>
          </p:cNvSpPr>
          <p:nvPr/>
        </p:nvSpPr>
        <p:spPr>
          <a:xfrm>
            <a:off x="308001" y="2399383"/>
            <a:ext cx="1705994" cy="3515276"/>
          </a:xfrm>
          <a:prstGeom prst="rect">
            <a:avLst/>
          </a:prstGeom>
          <a:noFill/>
          <a:ln w="38100">
            <a:solidFill>
              <a:schemeClr val="accent3">
                <a:lumMod val="50000"/>
              </a:schemeClr>
            </a:solid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rgbClr val="525051"/>
                </a:solidFill>
                <a:latin typeface="Ariel"/>
                <a:ea typeface="+mn-ea"/>
                <a:cs typeface="Ariel"/>
              </a:defRPr>
            </a:lvl1pPr>
            <a:lvl2pPr marL="742950" indent="-285750" algn="l" defTabSz="457200" rtl="0" eaLnBrk="1" latinLnBrk="0" hangingPunct="1">
              <a:spcBef>
                <a:spcPct val="20000"/>
              </a:spcBef>
              <a:buFont typeface="Arial"/>
              <a:buChar char="–"/>
              <a:defRPr sz="2400" kern="1200">
                <a:solidFill>
                  <a:srgbClr val="525051"/>
                </a:solidFill>
                <a:latin typeface="Ariel"/>
                <a:ea typeface="+mn-ea"/>
                <a:cs typeface="Ariel"/>
              </a:defRPr>
            </a:lvl2pPr>
            <a:lvl3pPr marL="1143000" indent="-228600" algn="l" defTabSz="457200" rtl="0" eaLnBrk="1" latinLnBrk="0" hangingPunct="1">
              <a:spcBef>
                <a:spcPct val="20000"/>
              </a:spcBef>
              <a:buFont typeface="Arial"/>
              <a:buChar char="•"/>
              <a:defRPr sz="2000" kern="1200">
                <a:solidFill>
                  <a:srgbClr val="525051"/>
                </a:solidFill>
                <a:latin typeface="Ariel"/>
                <a:ea typeface="+mn-ea"/>
                <a:cs typeface="Ariel"/>
              </a:defRPr>
            </a:lvl3pPr>
            <a:lvl4pPr marL="1600200" indent="-228600" algn="l" defTabSz="457200" rtl="0" eaLnBrk="1" latinLnBrk="0" hangingPunct="1">
              <a:spcBef>
                <a:spcPct val="20000"/>
              </a:spcBef>
              <a:buFont typeface="Arial"/>
              <a:buChar char="–"/>
              <a:defRPr sz="1800" kern="1200">
                <a:solidFill>
                  <a:srgbClr val="525051"/>
                </a:solidFill>
                <a:latin typeface="Ariel"/>
                <a:ea typeface="+mn-ea"/>
                <a:cs typeface="Ariel"/>
              </a:defRPr>
            </a:lvl4pPr>
            <a:lvl5pPr marL="2057400" indent="-228600" algn="l" defTabSz="457200" rtl="0" eaLnBrk="1" latinLnBrk="0" hangingPunct="1">
              <a:spcBef>
                <a:spcPct val="20000"/>
              </a:spcBef>
              <a:buFont typeface="Arial"/>
              <a:buChar char="»"/>
              <a:defRPr sz="1800" kern="1200">
                <a:solidFill>
                  <a:srgbClr val="525051"/>
                </a:solidFill>
                <a:latin typeface="Ariel"/>
                <a:ea typeface="+mn-ea"/>
                <a:cs typeface="Ari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1200"/>
              </a:spcAft>
              <a:buNone/>
            </a:pPr>
            <a:r>
              <a:rPr lang="en-GB" sz="1600" dirty="0" smtClean="0">
                <a:latin typeface="Calibri" charset="0"/>
                <a:ea typeface="Calibri" charset="0"/>
                <a:cs typeface="Calibri" charset="0"/>
              </a:rPr>
              <a:t>Identify the entry point for mainstreaming. In Rwanda, the starting point is usually the sector development plan or investment plan. </a:t>
            </a:r>
            <a:r>
              <a:rPr lang="en-GB" sz="1600" dirty="0">
                <a:latin typeface="Calibri" charset="0"/>
                <a:ea typeface="Calibri" charset="0"/>
                <a:cs typeface="Calibri" charset="0"/>
              </a:rPr>
              <a:t>E.g. in MINAGRI, ASIP2 and programmatic area policies and strategies</a:t>
            </a:r>
          </a:p>
          <a:p>
            <a:pPr marL="0" indent="0">
              <a:spcAft>
                <a:spcPts val="1200"/>
              </a:spcAft>
              <a:buNone/>
            </a:pPr>
            <a:endParaRPr lang="en-GB" sz="1600" dirty="0">
              <a:latin typeface="Calibri" charset="0"/>
              <a:ea typeface="Calibri" charset="0"/>
              <a:cs typeface="Calibri" charset="0"/>
            </a:endParaRPr>
          </a:p>
        </p:txBody>
      </p:sp>
      <p:sp>
        <p:nvSpPr>
          <p:cNvPr id="7" name="Rectangle 17" descr="© INSCALE GmbH, 26.05.2010&#10;http://www.presentationload.com/"/>
          <p:cNvSpPr>
            <a:spLocks noChangeArrowheads="1"/>
          </p:cNvSpPr>
          <p:nvPr/>
        </p:nvSpPr>
        <p:spPr bwMode="gray">
          <a:xfrm>
            <a:off x="2432823" y="1739761"/>
            <a:ext cx="1780366" cy="667772"/>
          </a:xfrm>
          <a:prstGeom prst="roundRect">
            <a:avLst>
              <a:gd name="adj" fmla="val 6490"/>
            </a:avLst>
          </a:prstGeom>
          <a:solidFill>
            <a:srgbClr val="FFC000"/>
          </a:solidFill>
          <a:ln w="19050" algn="ctr">
            <a:noFill/>
            <a:miter lim="800000"/>
            <a:headEnd/>
            <a:tailEnd/>
          </a:ln>
          <a:effectLst>
            <a:outerShdw blurRad="127000" dist="63500" dir="2700000" algn="tl" rotWithShape="0">
              <a:prstClr val="black">
                <a:alpha val="40000"/>
              </a:prstClr>
            </a:outerShdw>
          </a:effectLst>
          <a:scene3d>
            <a:camera prst="orthographicFront"/>
            <a:lightRig rig="contrasting" dir="t">
              <a:rot lat="0" lon="0" rev="16200000"/>
            </a:lightRig>
          </a:scene3d>
          <a:sp3d prstMaterial="flat">
            <a:bevelT w="12700" h="12700" prst="convex"/>
            <a:bevelB w="0" h="0" prst="coolSlant"/>
          </a:sp3d>
        </p:spPr>
        <p:txBody>
          <a:bodyPr lIns="0" tIns="0" rIns="0" bIns="0" anchor="ctr"/>
          <a:lstStyle/>
          <a:p>
            <a:pPr algn="ctr" defTabSz="740038" eaLnBrk="0" hangingPunct="0"/>
            <a:r>
              <a:rPr lang="en-US" sz="2000" b="1" dirty="0" smtClean="0">
                <a:solidFill>
                  <a:srgbClr val="FFFFFF"/>
                </a:solidFill>
                <a:effectLst>
                  <a:outerShdw blurRad="190500" algn="tl" rotWithShape="0">
                    <a:prstClr val="black">
                      <a:alpha val="50000"/>
                    </a:prstClr>
                  </a:outerShdw>
                </a:effectLst>
                <a:cs typeface="Arial" charset="0"/>
              </a:rPr>
              <a:t>Risks &amp; Opportunities</a:t>
            </a:r>
            <a:endParaRPr lang="en-US" sz="2000" b="1" dirty="0">
              <a:solidFill>
                <a:srgbClr val="FFFFFF"/>
              </a:solidFill>
              <a:effectLst>
                <a:outerShdw blurRad="190500" algn="tl" rotWithShape="0">
                  <a:prstClr val="black">
                    <a:alpha val="50000"/>
                  </a:prstClr>
                </a:outerShdw>
              </a:effectLst>
              <a:cs typeface="Arial" charset="0"/>
            </a:endParaRPr>
          </a:p>
        </p:txBody>
      </p:sp>
      <p:sp>
        <p:nvSpPr>
          <p:cNvPr id="8" name="Content Placeholder 2"/>
          <p:cNvSpPr txBox="1">
            <a:spLocks/>
          </p:cNvSpPr>
          <p:nvPr/>
        </p:nvSpPr>
        <p:spPr>
          <a:xfrm>
            <a:off x="2467549" y="2399382"/>
            <a:ext cx="1687764" cy="3515277"/>
          </a:xfrm>
          <a:prstGeom prst="rect">
            <a:avLst/>
          </a:prstGeom>
          <a:ln w="28575">
            <a:solidFill>
              <a:srgbClr val="FFC000"/>
            </a:solid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rgbClr val="525051"/>
                </a:solidFill>
                <a:latin typeface="Ariel"/>
                <a:ea typeface="+mn-ea"/>
                <a:cs typeface="Ariel"/>
              </a:defRPr>
            </a:lvl1pPr>
            <a:lvl2pPr marL="742950" indent="-285750" algn="l" defTabSz="457200" rtl="0" eaLnBrk="1" latinLnBrk="0" hangingPunct="1">
              <a:spcBef>
                <a:spcPct val="20000"/>
              </a:spcBef>
              <a:buFont typeface="Arial"/>
              <a:buChar char="–"/>
              <a:defRPr sz="2400" kern="1200">
                <a:solidFill>
                  <a:srgbClr val="525051"/>
                </a:solidFill>
                <a:latin typeface="Ariel"/>
                <a:ea typeface="+mn-ea"/>
                <a:cs typeface="Ariel"/>
              </a:defRPr>
            </a:lvl2pPr>
            <a:lvl3pPr marL="1143000" indent="-228600" algn="l" defTabSz="457200" rtl="0" eaLnBrk="1" latinLnBrk="0" hangingPunct="1">
              <a:spcBef>
                <a:spcPct val="20000"/>
              </a:spcBef>
              <a:buFont typeface="Arial"/>
              <a:buChar char="•"/>
              <a:defRPr sz="2000" kern="1200">
                <a:solidFill>
                  <a:srgbClr val="525051"/>
                </a:solidFill>
                <a:latin typeface="Ariel"/>
                <a:ea typeface="+mn-ea"/>
                <a:cs typeface="Ariel"/>
              </a:defRPr>
            </a:lvl3pPr>
            <a:lvl4pPr marL="1600200" indent="-228600" algn="l" defTabSz="457200" rtl="0" eaLnBrk="1" latinLnBrk="0" hangingPunct="1">
              <a:spcBef>
                <a:spcPct val="20000"/>
              </a:spcBef>
              <a:buFont typeface="Arial"/>
              <a:buChar char="–"/>
              <a:defRPr sz="1800" kern="1200">
                <a:solidFill>
                  <a:srgbClr val="525051"/>
                </a:solidFill>
                <a:latin typeface="Ariel"/>
                <a:ea typeface="+mn-ea"/>
                <a:cs typeface="Ariel"/>
              </a:defRPr>
            </a:lvl4pPr>
            <a:lvl5pPr marL="2057400" indent="-228600" algn="l" defTabSz="457200" rtl="0" eaLnBrk="1" latinLnBrk="0" hangingPunct="1">
              <a:spcBef>
                <a:spcPct val="20000"/>
              </a:spcBef>
              <a:buFont typeface="Arial"/>
              <a:buChar char="»"/>
              <a:defRPr sz="1800" kern="1200">
                <a:solidFill>
                  <a:srgbClr val="525051"/>
                </a:solidFill>
                <a:latin typeface="Ariel"/>
                <a:ea typeface="+mn-ea"/>
                <a:cs typeface="Ari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1200"/>
              </a:spcAft>
              <a:buNone/>
            </a:pPr>
            <a:r>
              <a:rPr lang="en-GB" sz="1600" dirty="0" smtClean="0">
                <a:latin typeface="Calibri" charset="0"/>
                <a:ea typeface="Calibri" charset="0"/>
                <a:cs typeface="Calibri" charset="0"/>
              </a:rPr>
              <a:t>Assess the risks and opportunities with current plans, i.e. what are the climate and environment risks today and under future climate change</a:t>
            </a:r>
          </a:p>
        </p:txBody>
      </p:sp>
      <p:sp>
        <p:nvSpPr>
          <p:cNvPr id="9" name="Rectangle 17" descr="© INSCALE GmbH, 26.05.2010&#10;http://www.presentationload.com/"/>
          <p:cNvSpPr>
            <a:spLocks noChangeArrowheads="1"/>
          </p:cNvSpPr>
          <p:nvPr/>
        </p:nvSpPr>
        <p:spPr bwMode="gray">
          <a:xfrm>
            <a:off x="4643592" y="1739761"/>
            <a:ext cx="1722491" cy="667772"/>
          </a:xfrm>
          <a:prstGeom prst="roundRect">
            <a:avLst>
              <a:gd name="adj" fmla="val 6490"/>
            </a:avLst>
          </a:prstGeom>
          <a:solidFill>
            <a:schemeClr val="accent1">
              <a:lumMod val="75000"/>
            </a:schemeClr>
          </a:solidFill>
          <a:ln w="19050" algn="ctr">
            <a:noFill/>
            <a:miter lim="800000"/>
            <a:headEnd/>
            <a:tailEnd/>
          </a:ln>
          <a:effectLst>
            <a:outerShdw blurRad="127000" dist="63500" dir="2700000" algn="tl" rotWithShape="0">
              <a:prstClr val="black">
                <a:alpha val="40000"/>
              </a:prstClr>
            </a:outerShdw>
          </a:effectLst>
          <a:scene3d>
            <a:camera prst="orthographicFront"/>
            <a:lightRig rig="contrasting" dir="t">
              <a:rot lat="0" lon="0" rev="16200000"/>
            </a:lightRig>
          </a:scene3d>
          <a:sp3d prstMaterial="flat">
            <a:bevelT w="12700" h="12700" prst="convex"/>
            <a:bevelB w="0" h="0" prst="coolSlant"/>
          </a:sp3d>
        </p:spPr>
        <p:txBody>
          <a:bodyPr lIns="0" tIns="0" rIns="0" bIns="0" anchor="ctr"/>
          <a:lstStyle/>
          <a:p>
            <a:pPr algn="ctr" defTabSz="740038" eaLnBrk="0" hangingPunct="0"/>
            <a:r>
              <a:rPr lang="en-US" sz="2000" b="1" dirty="0" smtClean="0">
                <a:solidFill>
                  <a:srgbClr val="FFFFFF"/>
                </a:solidFill>
                <a:effectLst>
                  <a:outerShdw blurRad="190500" algn="tl" rotWithShape="0">
                    <a:prstClr val="black">
                      <a:alpha val="50000"/>
                    </a:prstClr>
                  </a:outerShdw>
                </a:effectLst>
                <a:cs typeface="Arial" charset="0"/>
              </a:rPr>
              <a:t>Review </a:t>
            </a:r>
            <a:endParaRPr lang="en-US" sz="2000" b="1" dirty="0">
              <a:solidFill>
                <a:srgbClr val="FFFFFF"/>
              </a:solidFill>
              <a:effectLst>
                <a:outerShdw blurRad="190500" algn="tl" rotWithShape="0">
                  <a:prstClr val="black">
                    <a:alpha val="50000"/>
                  </a:prstClr>
                </a:outerShdw>
              </a:effectLst>
              <a:cs typeface="Arial" charset="0"/>
            </a:endParaRPr>
          </a:p>
        </p:txBody>
      </p:sp>
      <p:sp>
        <p:nvSpPr>
          <p:cNvPr id="10" name="Rectangle 17" descr="© INSCALE GmbH, 26.05.2010&#10;http://www.presentationload.com/"/>
          <p:cNvSpPr>
            <a:spLocks noChangeArrowheads="1"/>
          </p:cNvSpPr>
          <p:nvPr/>
        </p:nvSpPr>
        <p:spPr bwMode="gray">
          <a:xfrm>
            <a:off x="6727036" y="1739761"/>
            <a:ext cx="1722491" cy="667772"/>
          </a:xfrm>
          <a:prstGeom prst="roundRect">
            <a:avLst>
              <a:gd name="adj" fmla="val 6490"/>
            </a:avLst>
          </a:prstGeom>
          <a:solidFill>
            <a:srgbClr val="FF0000"/>
          </a:solidFill>
          <a:ln w="19050" algn="ctr">
            <a:noFill/>
            <a:miter lim="800000"/>
            <a:headEnd/>
            <a:tailEnd/>
          </a:ln>
          <a:effectLst>
            <a:outerShdw blurRad="127000" dist="63500" dir="2700000" algn="tl" rotWithShape="0">
              <a:prstClr val="black">
                <a:alpha val="40000"/>
              </a:prstClr>
            </a:outerShdw>
          </a:effectLst>
          <a:scene3d>
            <a:camera prst="orthographicFront"/>
            <a:lightRig rig="contrasting" dir="t">
              <a:rot lat="0" lon="0" rev="16200000"/>
            </a:lightRig>
          </a:scene3d>
          <a:sp3d prstMaterial="flat">
            <a:bevelT w="12700" h="12700" prst="convex"/>
            <a:bevelB w="0" h="0" prst="coolSlant"/>
          </a:sp3d>
        </p:spPr>
        <p:txBody>
          <a:bodyPr lIns="0" tIns="0" rIns="0" bIns="0" anchor="ctr"/>
          <a:lstStyle/>
          <a:p>
            <a:pPr algn="ctr" defTabSz="740038" eaLnBrk="0" hangingPunct="0"/>
            <a:r>
              <a:rPr lang="en-US" sz="2000" b="1" dirty="0" smtClean="0">
                <a:solidFill>
                  <a:srgbClr val="FFFFFF"/>
                </a:solidFill>
                <a:effectLst>
                  <a:outerShdw blurRad="190500" algn="tl" rotWithShape="0">
                    <a:prstClr val="black">
                      <a:alpha val="50000"/>
                    </a:prstClr>
                  </a:outerShdw>
                </a:effectLst>
                <a:cs typeface="Arial" charset="0"/>
              </a:rPr>
              <a:t>Urgent activities</a:t>
            </a:r>
            <a:endParaRPr lang="en-US" sz="2000" b="1" dirty="0">
              <a:solidFill>
                <a:srgbClr val="FFFFFF"/>
              </a:solidFill>
              <a:effectLst>
                <a:outerShdw blurRad="190500" algn="tl" rotWithShape="0">
                  <a:prstClr val="black">
                    <a:alpha val="50000"/>
                  </a:prstClr>
                </a:outerShdw>
              </a:effectLst>
              <a:cs typeface="Arial" charset="0"/>
            </a:endParaRPr>
          </a:p>
        </p:txBody>
      </p:sp>
      <p:sp>
        <p:nvSpPr>
          <p:cNvPr id="11" name="Content Placeholder 2"/>
          <p:cNvSpPr txBox="1">
            <a:spLocks/>
          </p:cNvSpPr>
          <p:nvPr/>
        </p:nvSpPr>
        <p:spPr>
          <a:xfrm>
            <a:off x="4653026" y="2399382"/>
            <a:ext cx="1632028" cy="3507126"/>
          </a:xfrm>
          <a:prstGeom prst="rect">
            <a:avLst/>
          </a:prstGeom>
          <a:ln w="28575">
            <a:solidFill>
              <a:schemeClr val="accent1">
                <a:lumMod val="75000"/>
              </a:schemeClr>
            </a:solid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rgbClr val="525051"/>
                </a:solidFill>
                <a:latin typeface="Ariel"/>
                <a:ea typeface="+mn-ea"/>
                <a:cs typeface="Ariel"/>
              </a:defRPr>
            </a:lvl1pPr>
            <a:lvl2pPr marL="742950" indent="-285750" algn="l" defTabSz="457200" rtl="0" eaLnBrk="1" latinLnBrk="0" hangingPunct="1">
              <a:spcBef>
                <a:spcPct val="20000"/>
              </a:spcBef>
              <a:buFont typeface="Arial"/>
              <a:buChar char="–"/>
              <a:defRPr sz="2400" kern="1200">
                <a:solidFill>
                  <a:srgbClr val="525051"/>
                </a:solidFill>
                <a:latin typeface="Ariel"/>
                <a:ea typeface="+mn-ea"/>
                <a:cs typeface="Ariel"/>
              </a:defRPr>
            </a:lvl2pPr>
            <a:lvl3pPr marL="1143000" indent="-228600" algn="l" defTabSz="457200" rtl="0" eaLnBrk="1" latinLnBrk="0" hangingPunct="1">
              <a:spcBef>
                <a:spcPct val="20000"/>
              </a:spcBef>
              <a:buFont typeface="Arial"/>
              <a:buChar char="•"/>
              <a:defRPr sz="2000" kern="1200">
                <a:solidFill>
                  <a:srgbClr val="525051"/>
                </a:solidFill>
                <a:latin typeface="Ariel"/>
                <a:ea typeface="+mn-ea"/>
                <a:cs typeface="Ariel"/>
              </a:defRPr>
            </a:lvl3pPr>
            <a:lvl4pPr marL="1600200" indent="-228600" algn="l" defTabSz="457200" rtl="0" eaLnBrk="1" latinLnBrk="0" hangingPunct="1">
              <a:spcBef>
                <a:spcPct val="20000"/>
              </a:spcBef>
              <a:buFont typeface="Arial"/>
              <a:buChar char="–"/>
              <a:defRPr sz="1800" kern="1200">
                <a:solidFill>
                  <a:srgbClr val="525051"/>
                </a:solidFill>
                <a:latin typeface="Ariel"/>
                <a:ea typeface="+mn-ea"/>
                <a:cs typeface="Ariel"/>
              </a:defRPr>
            </a:lvl4pPr>
            <a:lvl5pPr marL="2057400" indent="-228600" algn="l" defTabSz="457200" rtl="0" eaLnBrk="1" latinLnBrk="0" hangingPunct="1">
              <a:spcBef>
                <a:spcPct val="20000"/>
              </a:spcBef>
              <a:buFont typeface="Arial"/>
              <a:buChar char="»"/>
              <a:defRPr sz="1800" kern="1200">
                <a:solidFill>
                  <a:srgbClr val="525051"/>
                </a:solidFill>
                <a:latin typeface="Ariel"/>
                <a:ea typeface="+mn-ea"/>
                <a:cs typeface="Ari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1200"/>
              </a:spcAft>
              <a:buFont typeface="Arial"/>
              <a:buNone/>
            </a:pPr>
            <a:r>
              <a:rPr lang="en-GB" sz="1600" dirty="0" smtClean="0">
                <a:latin typeface="Calibri" charset="0"/>
                <a:ea typeface="Calibri" charset="0"/>
                <a:cs typeface="Calibri" charset="0"/>
              </a:rPr>
              <a:t>Review to see if existing activities are already underway to address these, and identify gaps and priorities</a:t>
            </a:r>
            <a:r>
              <a:rPr lang="en-GB" sz="1600" smtClean="0">
                <a:latin typeface="Calibri" charset="0"/>
                <a:ea typeface="Calibri" charset="0"/>
                <a:cs typeface="Calibri" charset="0"/>
              </a:rPr>
              <a:t>. </a:t>
            </a:r>
            <a:endParaRPr lang="en-GB" sz="1600" dirty="0" smtClean="0">
              <a:latin typeface="Calibri" charset="0"/>
              <a:ea typeface="Calibri" charset="0"/>
              <a:cs typeface="Calibri" charset="0"/>
            </a:endParaRPr>
          </a:p>
        </p:txBody>
      </p:sp>
      <p:sp>
        <p:nvSpPr>
          <p:cNvPr id="2" name="Striped Right Arrow 1"/>
          <p:cNvSpPr/>
          <p:nvPr/>
        </p:nvSpPr>
        <p:spPr>
          <a:xfrm>
            <a:off x="1053296" y="6041984"/>
            <a:ext cx="6852213" cy="711843"/>
          </a:xfrm>
          <a:prstGeom prst="strip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3808071" y="472247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679883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58471" y="3005182"/>
            <a:ext cx="2380037" cy="995199"/>
          </a:xfrm>
          <a:solidFill>
            <a:schemeClr val="accent1">
              <a:lumMod val="50000"/>
            </a:schemeClr>
          </a:solidFill>
          <a:ln>
            <a:solidFill>
              <a:srgbClr val="FF0000"/>
            </a:solidFill>
          </a:ln>
        </p:spPr>
        <p:txBody>
          <a:bodyPr>
            <a:noAutofit/>
          </a:bodyPr>
          <a:lstStyle/>
          <a:p>
            <a:pPr marL="0" indent="0" algn="ctr">
              <a:spcAft>
                <a:spcPts val="1200"/>
              </a:spcAft>
              <a:buNone/>
            </a:pPr>
            <a:r>
              <a:rPr lang="en-GB" sz="1400" b="1" dirty="0" smtClean="0">
                <a:solidFill>
                  <a:schemeClr val="bg1"/>
                </a:solidFill>
                <a:latin typeface="Calibri" charset="0"/>
                <a:ea typeface="Calibri" charset="0"/>
                <a:cs typeface="Calibri" charset="0"/>
              </a:rPr>
              <a:t>Look </a:t>
            </a:r>
            <a:r>
              <a:rPr lang="en-GB" sz="1400" b="1" dirty="0">
                <a:solidFill>
                  <a:schemeClr val="bg1"/>
                </a:solidFill>
                <a:latin typeface="Calibri" charset="0"/>
                <a:ea typeface="Calibri" charset="0"/>
                <a:cs typeface="Calibri" charset="0"/>
              </a:rPr>
              <a:t>for opportunities to </a:t>
            </a:r>
            <a:r>
              <a:rPr lang="en-GB" b="1" dirty="0" smtClean="0">
                <a:solidFill>
                  <a:schemeClr val="bg1"/>
                </a:solidFill>
                <a:latin typeface="Calibri" charset="0"/>
                <a:ea typeface="Calibri" charset="0"/>
                <a:cs typeface="Calibri" charset="0"/>
              </a:rPr>
              <a:t>leverage </a:t>
            </a:r>
            <a:r>
              <a:rPr lang="en-GB" sz="1400" b="1" dirty="0" smtClean="0">
                <a:solidFill>
                  <a:schemeClr val="bg1"/>
                </a:solidFill>
                <a:latin typeface="Calibri" charset="0"/>
                <a:ea typeface="Calibri" charset="0"/>
                <a:cs typeface="Calibri" charset="0"/>
              </a:rPr>
              <a:t>on existing budgets and investment</a:t>
            </a:r>
          </a:p>
        </p:txBody>
      </p:sp>
      <p:sp>
        <p:nvSpPr>
          <p:cNvPr id="5" name="Title 1"/>
          <p:cNvSpPr txBox="1">
            <a:spLocks/>
          </p:cNvSpPr>
          <p:nvPr/>
        </p:nvSpPr>
        <p:spPr>
          <a:xfrm>
            <a:off x="3079619" y="125731"/>
            <a:ext cx="6235831" cy="1383030"/>
          </a:xfrm>
          <a:prstGeom prst="rect">
            <a:avLst/>
          </a:prstGeom>
        </p:spPr>
        <p:txBody>
          <a:bodyPr/>
          <a:lstStyle>
            <a:lvl1pPr algn="l" rtl="0" eaLnBrk="1" latinLnBrk="0" hangingPunct="1">
              <a:spcBef>
                <a:spcPct val="0"/>
              </a:spcBef>
              <a:buNone/>
              <a:defRPr kumimoji="0" sz="2500" b="1" kern="1200">
                <a:solidFill>
                  <a:srgbClr val="3077AD"/>
                </a:solidFill>
                <a:latin typeface="Arial"/>
                <a:ea typeface="+mj-ea"/>
                <a:cs typeface="Arial"/>
              </a:defRPr>
            </a:lvl1pPr>
          </a:lstStyle>
          <a:p>
            <a:endParaRPr lang="en-US" sz="3000" dirty="0" smtClean="0">
              <a:latin typeface="Century Gothic"/>
              <a:cs typeface="Century Gothic"/>
            </a:endParaRPr>
          </a:p>
          <a:p>
            <a:r>
              <a:rPr lang="en-GB" sz="3200" dirty="0"/>
              <a:t>What else is important?</a:t>
            </a:r>
            <a:endParaRPr lang="en-US" sz="2400" dirty="0">
              <a:latin typeface="Century Gothic"/>
              <a:cs typeface="Century Gothic"/>
            </a:endParaRPr>
          </a:p>
        </p:txBody>
      </p:sp>
      <p:sp>
        <p:nvSpPr>
          <p:cNvPr id="2" name="TextBox 1"/>
          <p:cNvSpPr txBox="1"/>
          <p:nvPr/>
        </p:nvSpPr>
        <p:spPr>
          <a:xfrm>
            <a:off x="3749040" y="1108710"/>
            <a:ext cx="184731" cy="369332"/>
          </a:xfrm>
          <a:prstGeom prst="rect">
            <a:avLst/>
          </a:prstGeom>
          <a:noFill/>
        </p:spPr>
        <p:txBody>
          <a:bodyPr wrap="none" rtlCol="0">
            <a:spAutoFit/>
          </a:bodyPr>
          <a:lstStyle/>
          <a:p>
            <a:endParaRPr lang="en-US" dirty="0"/>
          </a:p>
        </p:txBody>
      </p:sp>
      <p:sp>
        <p:nvSpPr>
          <p:cNvPr id="8" name="Content Placeholder 2"/>
          <p:cNvSpPr txBox="1">
            <a:spLocks/>
          </p:cNvSpPr>
          <p:nvPr/>
        </p:nvSpPr>
        <p:spPr>
          <a:xfrm>
            <a:off x="364848" y="1844651"/>
            <a:ext cx="3638308" cy="667055"/>
          </a:xfrm>
          <a:prstGeom prst="rect">
            <a:avLst/>
          </a:prstGeom>
          <a:solidFill>
            <a:schemeClr val="accent1">
              <a:lumMod val="50000"/>
            </a:schemeClr>
          </a:solidFill>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rgbClr val="525051"/>
                </a:solidFill>
                <a:latin typeface="Ariel"/>
                <a:ea typeface="+mn-ea"/>
                <a:cs typeface="Ariel"/>
              </a:defRPr>
            </a:lvl1pPr>
            <a:lvl2pPr marL="742950" indent="-285750" algn="l" defTabSz="457200" rtl="0" eaLnBrk="1" latinLnBrk="0" hangingPunct="1">
              <a:spcBef>
                <a:spcPct val="20000"/>
              </a:spcBef>
              <a:buFont typeface="Arial"/>
              <a:buChar char="–"/>
              <a:defRPr sz="2400" kern="1200">
                <a:solidFill>
                  <a:srgbClr val="525051"/>
                </a:solidFill>
                <a:latin typeface="Ariel"/>
                <a:ea typeface="+mn-ea"/>
                <a:cs typeface="Ariel"/>
              </a:defRPr>
            </a:lvl2pPr>
            <a:lvl3pPr marL="1143000" indent="-228600" algn="l" defTabSz="457200" rtl="0" eaLnBrk="1" latinLnBrk="0" hangingPunct="1">
              <a:spcBef>
                <a:spcPct val="20000"/>
              </a:spcBef>
              <a:buFont typeface="Arial"/>
              <a:buChar char="•"/>
              <a:defRPr sz="2000" kern="1200">
                <a:solidFill>
                  <a:srgbClr val="525051"/>
                </a:solidFill>
                <a:latin typeface="Ariel"/>
                <a:ea typeface="+mn-ea"/>
                <a:cs typeface="Ariel"/>
              </a:defRPr>
            </a:lvl3pPr>
            <a:lvl4pPr marL="1600200" indent="-228600" algn="l" defTabSz="457200" rtl="0" eaLnBrk="1" latinLnBrk="0" hangingPunct="1">
              <a:spcBef>
                <a:spcPct val="20000"/>
              </a:spcBef>
              <a:buFont typeface="Arial"/>
              <a:buChar char="–"/>
              <a:defRPr sz="1800" kern="1200">
                <a:solidFill>
                  <a:srgbClr val="525051"/>
                </a:solidFill>
                <a:latin typeface="Ariel"/>
                <a:ea typeface="+mn-ea"/>
                <a:cs typeface="Ariel"/>
              </a:defRPr>
            </a:lvl4pPr>
            <a:lvl5pPr marL="2057400" indent="-228600" algn="l" defTabSz="457200" rtl="0" eaLnBrk="1" latinLnBrk="0" hangingPunct="1">
              <a:spcBef>
                <a:spcPct val="20000"/>
              </a:spcBef>
              <a:buFont typeface="Arial"/>
              <a:buChar char="»"/>
              <a:defRPr sz="1800" kern="1200">
                <a:solidFill>
                  <a:srgbClr val="525051"/>
                </a:solidFill>
                <a:latin typeface="Ariel"/>
                <a:ea typeface="+mn-ea"/>
                <a:cs typeface="Ari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Aft>
                <a:spcPts val="1200"/>
              </a:spcAft>
              <a:buNone/>
            </a:pPr>
            <a:r>
              <a:rPr lang="en-GB" sz="1400" b="1" dirty="0" smtClean="0">
                <a:solidFill>
                  <a:schemeClr val="bg1"/>
                </a:solidFill>
                <a:latin typeface="Calibri" charset="0"/>
                <a:ea typeface="Calibri" charset="0"/>
                <a:cs typeface="Calibri" charset="0"/>
              </a:rPr>
              <a:t>Engage </a:t>
            </a:r>
            <a:r>
              <a:rPr lang="en-GB" b="1" dirty="0" smtClean="0">
                <a:solidFill>
                  <a:schemeClr val="bg1"/>
                </a:solidFill>
                <a:latin typeface="Calibri" charset="0"/>
                <a:ea typeface="Calibri" charset="0"/>
                <a:cs typeface="Calibri" charset="0"/>
              </a:rPr>
              <a:t>early </a:t>
            </a:r>
            <a:r>
              <a:rPr lang="en-GB" sz="1400" b="1" dirty="0" smtClean="0">
                <a:solidFill>
                  <a:schemeClr val="bg1"/>
                </a:solidFill>
                <a:latin typeface="Calibri" charset="0"/>
                <a:ea typeface="Calibri" charset="0"/>
                <a:cs typeface="Calibri" charset="0"/>
              </a:rPr>
              <a:t>in the development cycle</a:t>
            </a:r>
          </a:p>
        </p:txBody>
      </p:sp>
      <p:sp>
        <p:nvSpPr>
          <p:cNvPr id="9" name="Content Placeholder 2"/>
          <p:cNvSpPr txBox="1">
            <a:spLocks/>
          </p:cNvSpPr>
          <p:nvPr/>
        </p:nvSpPr>
        <p:spPr>
          <a:xfrm>
            <a:off x="4501542" y="1774979"/>
            <a:ext cx="3091450" cy="921922"/>
          </a:xfrm>
          <a:prstGeom prst="rect">
            <a:avLst/>
          </a:prstGeom>
          <a:solidFill>
            <a:schemeClr val="accent1">
              <a:lumMod val="50000"/>
            </a:schemeClr>
          </a:solidFill>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rgbClr val="525051"/>
                </a:solidFill>
                <a:latin typeface="Ariel"/>
                <a:ea typeface="+mn-ea"/>
                <a:cs typeface="Ariel"/>
              </a:defRPr>
            </a:lvl1pPr>
            <a:lvl2pPr marL="742950" indent="-285750" algn="l" defTabSz="457200" rtl="0" eaLnBrk="1" latinLnBrk="0" hangingPunct="1">
              <a:spcBef>
                <a:spcPct val="20000"/>
              </a:spcBef>
              <a:buFont typeface="Arial"/>
              <a:buChar char="–"/>
              <a:defRPr sz="2400" kern="1200">
                <a:solidFill>
                  <a:srgbClr val="525051"/>
                </a:solidFill>
                <a:latin typeface="Ariel"/>
                <a:ea typeface="+mn-ea"/>
                <a:cs typeface="Ariel"/>
              </a:defRPr>
            </a:lvl2pPr>
            <a:lvl3pPr marL="1143000" indent="-228600" algn="l" defTabSz="457200" rtl="0" eaLnBrk="1" latinLnBrk="0" hangingPunct="1">
              <a:spcBef>
                <a:spcPct val="20000"/>
              </a:spcBef>
              <a:buFont typeface="Arial"/>
              <a:buChar char="•"/>
              <a:defRPr sz="2000" kern="1200">
                <a:solidFill>
                  <a:srgbClr val="525051"/>
                </a:solidFill>
                <a:latin typeface="Ariel"/>
                <a:ea typeface="+mn-ea"/>
                <a:cs typeface="Ariel"/>
              </a:defRPr>
            </a:lvl3pPr>
            <a:lvl4pPr marL="1600200" indent="-228600" algn="l" defTabSz="457200" rtl="0" eaLnBrk="1" latinLnBrk="0" hangingPunct="1">
              <a:spcBef>
                <a:spcPct val="20000"/>
              </a:spcBef>
              <a:buFont typeface="Arial"/>
              <a:buChar char="–"/>
              <a:defRPr sz="1800" kern="1200">
                <a:solidFill>
                  <a:srgbClr val="525051"/>
                </a:solidFill>
                <a:latin typeface="Ariel"/>
                <a:ea typeface="+mn-ea"/>
                <a:cs typeface="Ariel"/>
              </a:defRPr>
            </a:lvl4pPr>
            <a:lvl5pPr marL="2057400" indent="-228600" algn="l" defTabSz="457200" rtl="0" eaLnBrk="1" latinLnBrk="0" hangingPunct="1">
              <a:spcBef>
                <a:spcPct val="20000"/>
              </a:spcBef>
              <a:buFont typeface="Arial"/>
              <a:buChar char="»"/>
              <a:defRPr sz="1800" kern="1200">
                <a:solidFill>
                  <a:srgbClr val="525051"/>
                </a:solidFill>
                <a:latin typeface="Ariel"/>
                <a:ea typeface="+mn-ea"/>
                <a:cs typeface="Ari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Aft>
                <a:spcPts val="1200"/>
              </a:spcAft>
              <a:buNone/>
            </a:pPr>
            <a:r>
              <a:rPr lang="en-GB" sz="1400" b="1" dirty="0" smtClean="0">
                <a:solidFill>
                  <a:schemeClr val="bg1"/>
                </a:solidFill>
                <a:latin typeface="Calibri" charset="0"/>
                <a:ea typeface="Calibri" charset="0"/>
                <a:cs typeface="Calibri" charset="0"/>
              </a:rPr>
              <a:t>Understand the </a:t>
            </a:r>
            <a:r>
              <a:rPr lang="en-GB" b="1" dirty="0" smtClean="0">
                <a:solidFill>
                  <a:schemeClr val="bg1"/>
                </a:solidFill>
                <a:latin typeface="Calibri" charset="0"/>
                <a:ea typeface="Calibri" charset="0"/>
                <a:cs typeface="Calibri" charset="0"/>
              </a:rPr>
              <a:t>policy </a:t>
            </a:r>
            <a:r>
              <a:rPr lang="en-GB" sz="1400" b="1" dirty="0" smtClean="0">
                <a:solidFill>
                  <a:schemeClr val="bg1"/>
                </a:solidFill>
                <a:latin typeface="Calibri" charset="0"/>
                <a:ea typeface="Calibri" charset="0"/>
                <a:cs typeface="Calibri" charset="0"/>
              </a:rPr>
              <a:t>and </a:t>
            </a:r>
            <a:r>
              <a:rPr lang="en-GB" b="1" dirty="0" smtClean="0">
                <a:solidFill>
                  <a:schemeClr val="bg1"/>
                </a:solidFill>
                <a:latin typeface="Calibri" charset="0"/>
                <a:ea typeface="Calibri" charset="0"/>
                <a:cs typeface="Calibri" charset="0"/>
              </a:rPr>
              <a:t>institutional </a:t>
            </a:r>
            <a:r>
              <a:rPr lang="en-GB" sz="1400" b="1" dirty="0" smtClean="0">
                <a:solidFill>
                  <a:schemeClr val="bg1"/>
                </a:solidFill>
                <a:latin typeface="Calibri" charset="0"/>
                <a:ea typeface="Calibri" charset="0"/>
                <a:cs typeface="Calibri" charset="0"/>
              </a:rPr>
              <a:t>landscape</a:t>
            </a:r>
            <a:endParaRPr lang="en-GB" sz="1800" b="1" dirty="0" smtClean="0">
              <a:solidFill>
                <a:schemeClr val="bg1"/>
              </a:solidFill>
              <a:latin typeface="Calibri" charset="0"/>
              <a:ea typeface="Calibri" charset="0"/>
              <a:cs typeface="Calibri" charset="0"/>
            </a:endParaRPr>
          </a:p>
        </p:txBody>
      </p:sp>
      <p:sp>
        <p:nvSpPr>
          <p:cNvPr id="10" name="Content Placeholder 2"/>
          <p:cNvSpPr txBox="1">
            <a:spLocks/>
          </p:cNvSpPr>
          <p:nvPr/>
        </p:nvSpPr>
        <p:spPr>
          <a:xfrm>
            <a:off x="4658992" y="4328093"/>
            <a:ext cx="3559033" cy="831224"/>
          </a:xfrm>
          <a:prstGeom prst="rect">
            <a:avLst/>
          </a:prstGeom>
          <a:solidFill>
            <a:schemeClr val="accent1">
              <a:lumMod val="50000"/>
            </a:schemeClr>
          </a:solidFill>
          <a:ln>
            <a:solidFill>
              <a:srgbClr val="FF0000"/>
            </a:solid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rgbClr val="525051"/>
                </a:solidFill>
                <a:latin typeface="Ariel"/>
                <a:ea typeface="+mn-ea"/>
                <a:cs typeface="Ariel"/>
              </a:defRPr>
            </a:lvl1pPr>
            <a:lvl2pPr marL="742950" indent="-285750" algn="l" defTabSz="457200" rtl="0" eaLnBrk="1" latinLnBrk="0" hangingPunct="1">
              <a:spcBef>
                <a:spcPct val="20000"/>
              </a:spcBef>
              <a:buFont typeface="Arial"/>
              <a:buChar char="–"/>
              <a:defRPr sz="2400" kern="1200">
                <a:solidFill>
                  <a:srgbClr val="525051"/>
                </a:solidFill>
                <a:latin typeface="Ariel"/>
                <a:ea typeface="+mn-ea"/>
                <a:cs typeface="Ariel"/>
              </a:defRPr>
            </a:lvl2pPr>
            <a:lvl3pPr marL="1143000" indent="-228600" algn="l" defTabSz="457200" rtl="0" eaLnBrk="1" latinLnBrk="0" hangingPunct="1">
              <a:spcBef>
                <a:spcPct val="20000"/>
              </a:spcBef>
              <a:buFont typeface="Arial"/>
              <a:buChar char="•"/>
              <a:defRPr sz="2000" kern="1200">
                <a:solidFill>
                  <a:srgbClr val="525051"/>
                </a:solidFill>
                <a:latin typeface="Ariel"/>
                <a:ea typeface="+mn-ea"/>
                <a:cs typeface="Ariel"/>
              </a:defRPr>
            </a:lvl3pPr>
            <a:lvl4pPr marL="1600200" indent="-228600" algn="l" defTabSz="457200" rtl="0" eaLnBrk="1" latinLnBrk="0" hangingPunct="1">
              <a:spcBef>
                <a:spcPct val="20000"/>
              </a:spcBef>
              <a:buFont typeface="Arial"/>
              <a:buChar char="–"/>
              <a:defRPr sz="1800" kern="1200">
                <a:solidFill>
                  <a:srgbClr val="525051"/>
                </a:solidFill>
                <a:latin typeface="Ariel"/>
                <a:ea typeface="+mn-ea"/>
                <a:cs typeface="Ariel"/>
              </a:defRPr>
            </a:lvl4pPr>
            <a:lvl5pPr marL="2057400" indent="-228600" algn="l" defTabSz="457200" rtl="0" eaLnBrk="1" latinLnBrk="0" hangingPunct="1">
              <a:spcBef>
                <a:spcPct val="20000"/>
              </a:spcBef>
              <a:buFont typeface="Arial"/>
              <a:buChar char="»"/>
              <a:defRPr sz="1800" kern="1200">
                <a:solidFill>
                  <a:srgbClr val="525051"/>
                </a:solidFill>
                <a:latin typeface="Ariel"/>
                <a:ea typeface="+mn-ea"/>
                <a:cs typeface="Ari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Aft>
                <a:spcPts val="1200"/>
              </a:spcAft>
              <a:buFont typeface="Arial"/>
              <a:buNone/>
            </a:pPr>
            <a:r>
              <a:rPr lang="en-GB" sz="1400" b="1" dirty="0" smtClean="0">
                <a:solidFill>
                  <a:schemeClr val="bg1"/>
                </a:solidFill>
                <a:latin typeface="Calibri" charset="0"/>
                <a:ea typeface="Calibri" charset="0"/>
                <a:cs typeface="Calibri" charset="0"/>
              </a:rPr>
              <a:t>Include provision for </a:t>
            </a:r>
            <a:r>
              <a:rPr lang="en-GB" b="1" dirty="0" smtClean="0">
                <a:solidFill>
                  <a:schemeClr val="bg1"/>
                </a:solidFill>
                <a:latin typeface="Calibri" charset="0"/>
                <a:ea typeface="Calibri" charset="0"/>
                <a:cs typeface="Calibri" charset="0"/>
              </a:rPr>
              <a:t>capacity </a:t>
            </a:r>
            <a:r>
              <a:rPr lang="en-GB" sz="1400" b="1" dirty="0" smtClean="0">
                <a:solidFill>
                  <a:schemeClr val="bg1"/>
                </a:solidFill>
                <a:latin typeface="Calibri" charset="0"/>
                <a:ea typeface="Calibri" charset="0"/>
                <a:cs typeface="Calibri" charset="0"/>
              </a:rPr>
              <a:t>development to enhance mainstreaming</a:t>
            </a:r>
          </a:p>
        </p:txBody>
      </p:sp>
      <p:sp>
        <p:nvSpPr>
          <p:cNvPr id="11" name="Content Placeholder 2"/>
          <p:cNvSpPr txBox="1">
            <a:spLocks/>
          </p:cNvSpPr>
          <p:nvPr/>
        </p:nvSpPr>
        <p:spPr>
          <a:xfrm>
            <a:off x="693214" y="2756673"/>
            <a:ext cx="2339096" cy="805729"/>
          </a:xfrm>
          <a:prstGeom prst="rect">
            <a:avLst/>
          </a:prstGeom>
          <a:solidFill>
            <a:schemeClr val="accent1">
              <a:lumMod val="50000"/>
            </a:schemeClr>
          </a:solidFill>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rgbClr val="525051"/>
                </a:solidFill>
                <a:latin typeface="Ariel"/>
                <a:ea typeface="+mn-ea"/>
                <a:cs typeface="Ariel"/>
              </a:defRPr>
            </a:lvl1pPr>
            <a:lvl2pPr marL="742950" indent="-285750" algn="l" defTabSz="457200" rtl="0" eaLnBrk="1" latinLnBrk="0" hangingPunct="1">
              <a:spcBef>
                <a:spcPct val="20000"/>
              </a:spcBef>
              <a:buFont typeface="Arial"/>
              <a:buChar char="–"/>
              <a:defRPr sz="2400" kern="1200">
                <a:solidFill>
                  <a:srgbClr val="525051"/>
                </a:solidFill>
                <a:latin typeface="Ariel"/>
                <a:ea typeface="+mn-ea"/>
                <a:cs typeface="Ariel"/>
              </a:defRPr>
            </a:lvl2pPr>
            <a:lvl3pPr marL="1143000" indent="-228600" algn="l" defTabSz="457200" rtl="0" eaLnBrk="1" latinLnBrk="0" hangingPunct="1">
              <a:spcBef>
                <a:spcPct val="20000"/>
              </a:spcBef>
              <a:buFont typeface="Arial"/>
              <a:buChar char="•"/>
              <a:defRPr sz="2000" kern="1200">
                <a:solidFill>
                  <a:srgbClr val="525051"/>
                </a:solidFill>
                <a:latin typeface="Ariel"/>
                <a:ea typeface="+mn-ea"/>
                <a:cs typeface="Ariel"/>
              </a:defRPr>
            </a:lvl3pPr>
            <a:lvl4pPr marL="1600200" indent="-228600" algn="l" defTabSz="457200" rtl="0" eaLnBrk="1" latinLnBrk="0" hangingPunct="1">
              <a:spcBef>
                <a:spcPct val="20000"/>
              </a:spcBef>
              <a:buFont typeface="Arial"/>
              <a:buChar char="–"/>
              <a:defRPr sz="1800" kern="1200">
                <a:solidFill>
                  <a:srgbClr val="525051"/>
                </a:solidFill>
                <a:latin typeface="Ariel"/>
                <a:ea typeface="+mn-ea"/>
                <a:cs typeface="Ariel"/>
              </a:defRPr>
            </a:lvl4pPr>
            <a:lvl5pPr marL="2057400" indent="-228600" algn="l" defTabSz="457200" rtl="0" eaLnBrk="1" latinLnBrk="0" hangingPunct="1">
              <a:spcBef>
                <a:spcPct val="20000"/>
              </a:spcBef>
              <a:buFont typeface="Arial"/>
              <a:buChar char="»"/>
              <a:defRPr sz="1800" kern="1200">
                <a:solidFill>
                  <a:srgbClr val="525051"/>
                </a:solidFill>
                <a:latin typeface="Ariel"/>
                <a:ea typeface="+mn-ea"/>
                <a:cs typeface="Ari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Aft>
                <a:spcPts val="1200"/>
              </a:spcAft>
              <a:buNone/>
            </a:pPr>
            <a:r>
              <a:rPr lang="en-GB" sz="2400" b="1" dirty="0" smtClean="0">
                <a:solidFill>
                  <a:schemeClr val="bg1"/>
                </a:solidFill>
                <a:latin typeface="Calibri" charset="0"/>
                <a:ea typeface="Calibri" charset="0"/>
                <a:cs typeface="Calibri" charset="0"/>
              </a:rPr>
              <a:t>Build awareness </a:t>
            </a:r>
            <a:r>
              <a:rPr lang="en-GB" sz="1200" b="1" dirty="0" smtClean="0">
                <a:solidFill>
                  <a:schemeClr val="bg1"/>
                </a:solidFill>
                <a:latin typeface="Calibri" charset="0"/>
                <a:ea typeface="Calibri" charset="0"/>
                <a:cs typeface="Calibri" charset="0"/>
              </a:rPr>
              <a:t>to strengthen buy in</a:t>
            </a:r>
          </a:p>
        </p:txBody>
      </p:sp>
      <p:sp>
        <p:nvSpPr>
          <p:cNvPr id="12" name="Content Placeholder 2"/>
          <p:cNvSpPr txBox="1">
            <a:spLocks/>
          </p:cNvSpPr>
          <p:nvPr/>
        </p:nvSpPr>
        <p:spPr>
          <a:xfrm>
            <a:off x="1236324" y="4073450"/>
            <a:ext cx="2512716" cy="1085867"/>
          </a:xfrm>
          <a:prstGeom prst="rect">
            <a:avLst/>
          </a:prstGeom>
          <a:solidFill>
            <a:schemeClr val="accent1">
              <a:lumMod val="50000"/>
            </a:schemeClr>
          </a:solidFill>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rgbClr val="525051"/>
                </a:solidFill>
                <a:latin typeface="Ariel"/>
                <a:ea typeface="+mn-ea"/>
                <a:cs typeface="Ariel"/>
              </a:defRPr>
            </a:lvl1pPr>
            <a:lvl2pPr marL="742950" indent="-285750" algn="l" defTabSz="457200" rtl="0" eaLnBrk="1" latinLnBrk="0" hangingPunct="1">
              <a:spcBef>
                <a:spcPct val="20000"/>
              </a:spcBef>
              <a:buFont typeface="Arial"/>
              <a:buChar char="–"/>
              <a:defRPr sz="2400" kern="1200">
                <a:solidFill>
                  <a:srgbClr val="525051"/>
                </a:solidFill>
                <a:latin typeface="Ariel"/>
                <a:ea typeface="+mn-ea"/>
                <a:cs typeface="Ariel"/>
              </a:defRPr>
            </a:lvl2pPr>
            <a:lvl3pPr marL="1143000" indent="-228600" algn="l" defTabSz="457200" rtl="0" eaLnBrk="1" latinLnBrk="0" hangingPunct="1">
              <a:spcBef>
                <a:spcPct val="20000"/>
              </a:spcBef>
              <a:buFont typeface="Arial"/>
              <a:buChar char="•"/>
              <a:defRPr sz="2000" kern="1200">
                <a:solidFill>
                  <a:srgbClr val="525051"/>
                </a:solidFill>
                <a:latin typeface="Ariel"/>
                <a:ea typeface="+mn-ea"/>
                <a:cs typeface="Ariel"/>
              </a:defRPr>
            </a:lvl3pPr>
            <a:lvl4pPr marL="1600200" indent="-228600" algn="l" defTabSz="457200" rtl="0" eaLnBrk="1" latinLnBrk="0" hangingPunct="1">
              <a:spcBef>
                <a:spcPct val="20000"/>
              </a:spcBef>
              <a:buFont typeface="Arial"/>
              <a:buChar char="–"/>
              <a:defRPr sz="1800" kern="1200">
                <a:solidFill>
                  <a:srgbClr val="525051"/>
                </a:solidFill>
                <a:latin typeface="Ariel"/>
                <a:ea typeface="+mn-ea"/>
                <a:cs typeface="Ariel"/>
              </a:defRPr>
            </a:lvl4pPr>
            <a:lvl5pPr marL="2057400" indent="-228600" algn="l" defTabSz="457200" rtl="0" eaLnBrk="1" latinLnBrk="0" hangingPunct="1">
              <a:spcBef>
                <a:spcPct val="20000"/>
              </a:spcBef>
              <a:buFont typeface="Arial"/>
              <a:buChar char="»"/>
              <a:defRPr sz="1800" kern="1200">
                <a:solidFill>
                  <a:srgbClr val="525051"/>
                </a:solidFill>
                <a:latin typeface="Ariel"/>
                <a:ea typeface="+mn-ea"/>
                <a:cs typeface="Ari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Aft>
                <a:spcPts val="1200"/>
              </a:spcAft>
              <a:buNone/>
            </a:pPr>
            <a:r>
              <a:rPr lang="en-GB" sz="1400" b="1" dirty="0" smtClean="0">
                <a:solidFill>
                  <a:schemeClr val="bg1"/>
                </a:solidFill>
                <a:latin typeface="Calibri" charset="0"/>
                <a:ea typeface="Calibri" charset="0"/>
                <a:cs typeface="Calibri" charset="0"/>
              </a:rPr>
              <a:t>Strengthen the </a:t>
            </a:r>
            <a:r>
              <a:rPr lang="en-GB" sz="2400" b="1" dirty="0" smtClean="0">
                <a:solidFill>
                  <a:schemeClr val="bg1"/>
                </a:solidFill>
                <a:latin typeface="Calibri" charset="0"/>
                <a:ea typeface="Calibri" charset="0"/>
                <a:cs typeface="Calibri" charset="0"/>
              </a:rPr>
              <a:t>evidence base </a:t>
            </a:r>
            <a:r>
              <a:rPr lang="en-GB" sz="1400" b="1" dirty="0" smtClean="0">
                <a:solidFill>
                  <a:schemeClr val="bg1"/>
                </a:solidFill>
                <a:latin typeface="Calibri" charset="0"/>
                <a:ea typeface="Calibri" charset="0"/>
                <a:cs typeface="Calibri" charset="0"/>
              </a:rPr>
              <a:t>for mainstreaming</a:t>
            </a:r>
          </a:p>
        </p:txBody>
      </p:sp>
      <p:sp>
        <p:nvSpPr>
          <p:cNvPr id="13" name="Content Placeholder 2"/>
          <p:cNvSpPr txBox="1">
            <a:spLocks/>
          </p:cNvSpPr>
          <p:nvPr/>
        </p:nvSpPr>
        <p:spPr>
          <a:xfrm>
            <a:off x="4003156" y="5455759"/>
            <a:ext cx="3722700" cy="1002914"/>
          </a:xfrm>
          <a:prstGeom prst="rect">
            <a:avLst/>
          </a:prstGeom>
          <a:solidFill>
            <a:schemeClr val="accent1">
              <a:lumMod val="50000"/>
            </a:schemeClr>
          </a:solidFill>
          <a:ln>
            <a:solidFill>
              <a:srgbClr val="FF0000"/>
            </a:solid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rgbClr val="525051"/>
                </a:solidFill>
                <a:latin typeface="Ariel"/>
                <a:ea typeface="+mn-ea"/>
                <a:cs typeface="Ariel"/>
              </a:defRPr>
            </a:lvl1pPr>
            <a:lvl2pPr marL="742950" indent="-285750" algn="l" defTabSz="457200" rtl="0" eaLnBrk="1" latinLnBrk="0" hangingPunct="1">
              <a:spcBef>
                <a:spcPct val="20000"/>
              </a:spcBef>
              <a:buFont typeface="Arial"/>
              <a:buChar char="–"/>
              <a:defRPr sz="2400" kern="1200">
                <a:solidFill>
                  <a:srgbClr val="525051"/>
                </a:solidFill>
                <a:latin typeface="Ariel"/>
                <a:ea typeface="+mn-ea"/>
                <a:cs typeface="Ariel"/>
              </a:defRPr>
            </a:lvl2pPr>
            <a:lvl3pPr marL="1143000" indent="-228600" algn="l" defTabSz="457200" rtl="0" eaLnBrk="1" latinLnBrk="0" hangingPunct="1">
              <a:spcBef>
                <a:spcPct val="20000"/>
              </a:spcBef>
              <a:buFont typeface="Arial"/>
              <a:buChar char="•"/>
              <a:defRPr sz="2000" kern="1200">
                <a:solidFill>
                  <a:srgbClr val="525051"/>
                </a:solidFill>
                <a:latin typeface="Ariel"/>
                <a:ea typeface="+mn-ea"/>
                <a:cs typeface="Ariel"/>
              </a:defRPr>
            </a:lvl3pPr>
            <a:lvl4pPr marL="1600200" indent="-228600" algn="l" defTabSz="457200" rtl="0" eaLnBrk="1" latinLnBrk="0" hangingPunct="1">
              <a:spcBef>
                <a:spcPct val="20000"/>
              </a:spcBef>
              <a:buFont typeface="Arial"/>
              <a:buChar char="–"/>
              <a:defRPr sz="1800" kern="1200">
                <a:solidFill>
                  <a:srgbClr val="525051"/>
                </a:solidFill>
                <a:latin typeface="Ariel"/>
                <a:ea typeface="+mn-ea"/>
                <a:cs typeface="Ariel"/>
              </a:defRPr>
            </a:lvl4pPr>
            <a:lvl5pPr marL="2057400" indent="-228600" algn="l" defTabSz="457200" rtl="0" eaLnBrk="1" latinLnBrk="0" hangingPunct="1">
              <a:spcBef>
                <a:spcPct val="20000"/>
              </a:spcBef>
              <a:buFont typeface="Arial"/>
              <a:buChar char="»"/>
              <a:defRPr sz="1800" kern="1200">
                <a:solidFill>
                  <a:srgbClr val="525051"/>
                </a:solidFill>
                <a:latin typeface="Ariel"/>
                <a:ea typeface="+mn-ea"/>
                <a:cs typeface="Ari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Aft>
                <a:spcPts val="1200"/>
              </a:spcAft>
              <a:buNone/>
            </a:pPr>
            <a:r>
              <a:rPr lang="en-GB" sz="1400" b="1" dirty="0" smtClean="0">
                <a:solidFill>
                  <a:schemeClr val="bg1"/>
                </a:solidFill>
                <a:latin typeface="Calibri" charset="0"/>
                <a:ea typeface="Calibri" charset="0"/>
                <a:cs typeface="Calibri" charset="0"/>
              </a:rPr>
              <a:t>Assess and </a:t>
            </a:r>
            <a:r>
              <a:rPr lang="en-GB" sz="3200" b="1" dirty="0" smtClean="0">
                <a:solidFill>
                  <a:schemeClr val="bg1"/>
                </a:solidFill>
                <a:latin typeface="Calibri" charset="0"/>
                <a:ea typeface="Calibri" charset="0"/>
                <a:cs typeface="Calibri" charset="0"/>
              </a:rPr>
              <a:t>evaluate </a:t>
            </a:r>
            <a:r>
              <a:rPr lang="en-GB" sz="1400" b="1">
                <a:solidFill>
                  <a:schemeClr val="bg1"/>
                </a:solidFill>
                <a:latin typeface="Calibri" charset="0"/>
                <a:ea typeface="Calibri" charset="0"/>
                <a:cs typeface="Calibri" charset="0"/>
              </a:rPr>
              <a:t>mainstreaming interventions to understand if the actions being undertaken are making a difference</a:t>
            </a:r>
            <a:endParaRPr lang="en-GB" sz="1400" b="1" dirty="0" smtClean="0">
              <a:solidFill>
                <a:schemeClr val="bg1"/>
              </a:solidFill>
              <a:latin typeface="Calibri" charset="0"/>
              <a:ea typeface="Calibri" charset="0"/>
              <a:cs typeface="Calibri" charset="0"/>
            </a:endParaRPr>
          </a:p>
        </p:txBody>
      </p:sp>
    </p:spTree>
    <p:extLst>
      <p:ext uri="{BB962C8B-B14F-4D97-AF65-F5344CB8AC3E}">
        <p14:creationId xmlns:p14="http://schemas.microsoft.com/office/powerpoint/2010/main" val="17093523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633606"/>
            <a:ext cx="8415495" cy="4790352"/>
          </a:xfrm>
        </p:spPr>
        <p:txBody>
          <a:bodyPr>
            <a:noAutofit/>
          </a:bodyPr>
          <a:lstStyle/>
          <a:p>
            <a:pPr>
              <a:spcAft>
                <a:spcPts val="1200"/>
              </a:spcAft>
            </a:pPr>
            <a:r>
              <a:rPr lang="en-GB" sz="2000" dirty="0">
                <a:latin typeface="Calibri" charset="0"/>
                <a:ea typeface="Calibri" charset="0"/>
                <a:cs typeface="Calibri" charset="0"/>
              </a:rPr>
              <a:t>Mainstreaming </a:t>
            </a:r>
            <a:r>
              <a:rPr lang="en-GB" sz="2000" dirty="0" smtClean="0">
                <a:latin typeface="Calibri" charset="0"/>
                <a:ea typeface="Calibri" charset="0"/>
                <a:cs typeface="Calibri" charset="0"/>
              </a:rPr>
              <a:t>may seem quite challenging. Try small-scale </a:t>
            </a:r>
            <a:r>
              <a:rPr lang="en-GB" sz="2000" dirty="0">
                <a:latin typeface="Calibri" charset="0"/>
                <a:ea typeface="Calibri" charset="0"/>
                <a:cs typeface="Calibri" charset="0"/>
              </a:rPr>
              <a:t>pilots or look at manageable </a:t>
            </a:r>
            <a:r>
              <a:rPr lang="en-GB" sz="2000" dirty="0" smtClean="0">
                <a:latin typeface="Calibri" charset="0"/>
                <a:ea typeface="Calibri" charset="0"/>
                <a:cs typeface="Calibri" charset="0"/>
              </a:rPr>
              <a:t>activities.   Use building blocks for actions</a:t>
            </a:r>
            <a:endParaRPr lang="en-GB" sz="2000" dirty="0">
              <a:latin typeface="Calibri" charset="0"/>
              <a:ea typeface="Calibri" charset="0"/>
              <a:cs typeface="Calibri" charset="0"/>
            </a:endParaRPr>
          </a:p>
          <a:p>
            <a:pPr marL="457200" indent="-457200">
              <a:spcAft>
                <a:spcPts val="1200"/>
              </a:spcAft>
              <a:buFont typeface="+mj-lt"/>
              <a:buAutoNum type="arabicPeriod"/>
            </a:pPr>
            <a:r>
              <a:rPr lang="en-GB" sz="2000" dirty="0" smtClean="0">
                <a:latin typeface="Calibri" charset="0"/>
                <a:ea typeface="Calibri" charset="0"/>
                <a:cs typeface="Calibri" charset="0"/>
              </a:rPr>
              <a:t>Start </a:t>
            </a:r>
            <a:r>
              <a:rPr lang="en-GB" sz="2000" dirty="0">
                <a:latin typeface="Calibri" charset="0"/>
                <a:ea typeface="Calibri" charset="0"/>
                <a:cs typeface="Calibri" charset="0"/>
              </a:rPr>
              <a:t>with the current risks of the weather and extremes (droughts, floods) and see if there are any immediate actions that address these current risks of weather, e.g. </a:t>
            </a:r>
            <a:r>
              <a:rPr lang="en-GB" sz="2000" dirty="0" smtClean="0">
                <a:latin typeface="Calibri" charset="0"/>
                <a:ea typeface="Calibri" charset="0"/>
                <a:cs typeface="Calibri" charset="0"/>
              </a:rPr>
              <a:t>increasing mulching, shade trees</a:t>
            </a:r>
            <a:endParaRPr lang="en-GB" sz="2000" dirty="0">
              <a:latin typeface="Calibri" charset="0"/>
              <a:ea typeface="Calibri" charset="0"/>
              <a:cs typeface="Calibri" charset="0"/>
            </a:endParaRPr>
          </a:p>
          <a:p>
            <a:pPr marL="457200" indent="-457200">
              <a:spcAft>
                <a:spcPts val="1200"/>
              </a:spcAft>
              <a:buFont typeface="+mj-lt"/>
              <a:buAutoNum type="arabicPeriod"/>
            </a:pPr>
            <a:r>
              <a:rPr lang="en-GB" sz="2000" dirty="0" smtClean="0">
                <a:latin typeface="Calibri" charset="0"/>
                <a:ea typeface="Calibri" charset="0"/>
                <a:cs typeface="Calibri" charset="0"/>
              </a:rPr>
              <a:t>Identify near-term activities </a:t>
            </a:r>
            <a:r>
              <a:rPr lang="en-GB" sz="2000" dirty="0">
                <a:latin typeface="Calibri" charset="0"/>
                <a:ea typeface="Calibri" charset="0"/>
                <a:cs typeface="Calibri" charset="0"/>
              </a:rPr>
              <a:t>that have a long life </a:t>
            </a:r>
            <a:r>
              <a:rPr lang="en-GB" sz="2000" dirty="0" smtClean="0">
                <a:latin typeface="Calibri" charset="0"/>
                <a:ea typeface="Calibri" charset="0"/>
                <a:cs typeface="Calibri" charset="0"/>
              </a:rPr>
              <a:t>time, such as new infrastructure now or changing land-use.  Address risks in design, e.g. hydro</a:t>
            </a:r>
          </a:p>
          <a:p>
            <a:pPr marL="457200" indent="-457200">
              <a:spcAft>
                <a:spcPts val="1200"/>
              </a:spcAft>
              <a:buFont typeface="+mj-lt"/>
              <a:buAutoNum type="arabicPeriod"/>
            </a:pPr>
            <a:r>
              <a:rPr lang="en-GB" sz="2000" dirty="0" smtClean="0">
                <a:latin typeface="Calibri" charset="0"/>
                <a:ea typeface="Calibri" charset="0"/>
                <a:cs typeface="Calibri" charset="0"/>
              </a:rPr>
              <a:t>Identify major future climate risks and start planning</a:t>
            </a:r>
            <a:r>
              <a:rPr lang="en-GB" sz="2000" dirty="0">
                <a:latin typeface="Calibri" charset="0"/>
                <a:ea typeface="Calibri" charset="0"/>
                <a:cs typeface="Calibri" charset="0"/>
              </a:rPr>
              <a:t>, </a:t>
            </a:r>
            <a:r>
              <a:rPr lang="en-GB" sz="2000" dirty="0" smtClean="0">
                <a:latin typeface="Calibri" charset="0"/>
                <a:ea typeface="Calibri" charset="0"/>
                <a:cs typeface="Calibri" charset="0"/>
              </a:rPr>
              <a:t>research </a:t>
            </a:r>
            <a:r>
              <a:rPr lang="en-GB" sz="2000" dirty="0">
                <a:latin typeface="Calibri" charset="0"/>
                <a:ea typeface="Calibri" charset="0"/>
                <a:cs typeface="Calibri" charset="0"/>
              </a:rPr>
              <a:t>or monitoring, e.g. </a:t>
            </a:r>
            <a:r>
              <a:rPr lang="en-GB" sz="2000" dirty="0" smtClean="0">
                <a:latin typeface="Calibri" charset="0"/>
                <a:ea typeface="Calibri" charset="0"/>
                <a:cs typeface="Calibri" charset="0"/>
              </a:rPr>
              <a:t>for risks of changing coffee pests, scale up pest </a:t>
            </a:r>
            <a:r>
              <a:rPr lang="en-GB" sz="2000" dirty="0">
                <a:latin typeface="Calibri" charset="0"/>
                <a:ea typeface="Calibri" charset="0"/>
                <a:cs typeface="Calibri" charset="0"/>
              </a:rPr>
              <a:t>monitoring and </a:t>
            </a:r>
            <a:r>
              <a:rPr lang="en-GB" sz="2000" dirty="0" smtClean="0">
                <a:latin typeface="Calibri" charset="0"/>
                <a:ea typeface="Calibri" charset="0"/>
                <a:cs typeface="Calibri" charset="0"/>
              </a:rPr>
              <a:t>research on resistant </a:t>
            </a:r>
            <a:r>
              <a:rPr lang="en-GB" sz="2000" dirty="0">
                <a:latin typeface="Calibri" charset="0"/>
                <a:ea typeface="Calibri" charset="0"/>
                <a:cs typeface="Calibri" charset="0"/>
              </a:rPr>
              <a:t>varieties. </a:t>
            </a:r>
          </a:p>
        </p:txBody>
      </p:sp>
      <p:sp>
        <p:nvSpPr>
          <p:cNvPr id="5" name="Title 1"/>
          <p:cNvSpPr txBox="1">
            <a:spLocks/>
          </p:cNvSpPr>
          <p:nvPr/>
        </p:nvSpPr>
        <p:spPr>
          <a:xfrm>
            <a:off x="3079619" y="125731"/>
            <a:ext cx="6235831" cy="1383030"/>
          </a:xfrm>
          <a:prstGeom prst="rect">
            <a:avLst/>
          </a:prstGeom>
        </p:spPr>
        <p:txBody>
          <a:bodyPr/>
          <a:lstStyle>
            <a:lvl1pPr algn="l" rtl="0" eaLnBrk="1" latinLnBrk="0" hangingPunct="1">
              <a:spcBef>
                <a:spcPct val="0"/>
              </a:spcBef>
              <a:buNone/>
              <a:defRPr kumimoji="0" sz="2500" b="1" kern="1200">
                <a:solidFill>
                  <a:srgbClr val="3077AD"/>
                </a:solidFill>
                <a:latin typeface="Arial"/>
                <a:ea typeface="+mj-ea"/>
                <a:cs typeface="Arial"/>
              </a:defRPr>
            </a:lvl1pPr>
          </a:lstStyle>
          <a:p>
            <a:endParaRPr lang="en-US" sz="3000" dirty="0" smtClean="0">
              <a:latin typeface="Century Gothic"/>
              <a:cs typeface="Century Gothic"/>
            </a:endParaRPr>
          </a:p>
          <a:p>
            <a:r>
              <a:rPr lang="en-US" sz="3200" dirty="0"/>
              <a:t>Mainstreaming </a:t>
            </a:r>
            <a:r>
              <a:rPr lang="en-US" sz="3200" dirty="0" smtClean="0"/>
              <a:t>activities</a:t>
            </a:r>
            <a:endParaRPr lang="en-US" sz="2400" dirty="0">
              <a:latin typeface="Century Gothic"/>
              <a:cs typeface="Century Gothic"/>
            </a:endParaRPr>
          </a:p>
        </p:txBody>
      </p:sp>
      <p:sp>
        <p:nvSpPr>
          <p:cNvPr id="2" name="TextBox 1"/>
          <p:cNvSpPr txBox="1"/>
          <p:nvPr/>
        </p:nvSpPr>
        <p:spPr>
          <a:xfrm>
            <a:off x="3749040" y="110871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536165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2486" y="274638"/>
            <a:ext cx="5434314" cy="1143000"/>
          </a:xfrm>
        </p:spPr>
        <p:txBody>
          <a:bodyPr>
            <a:normAutofit fontScale="90000"/>
          </a:bodyPr>
          <a:lstStyle/>
          <a:p>
            <a:r>
              <a:rPr lang="en-US" dirty="0" smtClean="0"/>
              <a:t>Some tips for PD </a:t>
            </a:r>
            <a:r>
              <a:rPr lang="en-US" dirty="0"/>
              <a:t>development </a:t>
            </a:r>
            <a:r>
              <a:rPr lang="en-US" dirty="0" smtClean="0"/>
              <a:t/>
            </a:r>
            <a:br>
              <a:rPr lang="en-US" dirty="0" smtClean="0"/>
            </a:br>
            <a:r>
              <a:rPr lang="en-US" sz="6000" dirty="0" smtClean="0">
                <a:solidFill>
                  <a:srgbClr val="00B0F0"/>
                </a:solidFill>
              </a:rPr>
              <a:t>Ask yourself</a:t>
            </a:r>
            <a:endParaRPr lang="en-US" sz="6000" dirty="0"/>
          </a:p>
        </p:txBody>
      </p:sp>
      <p:sp>
        <p:nvSpPr>
          <p:cNvPr id="3" name="Content Placeholder 2"/>
          <p:cNvSpPr>
            <a:spLocks noGrp="1"/>
          </p:cNvSpPr>
          <p:nvPr>
            <p:ph idx="1"/>
          </p:nvPr>
        </p:nvSpPr>
        <p:spPr>
          <a:xfrm>
            <a:off x="457200" y="1588624"/>
            <a:ext cx="8229600" cy="5269375"/>
          </a:xfrm>
        </p:spPr>
        <p:txBody>
          <a:bodyPr>
            <a:noAutofit/>
          </a:bodyPr>
          <a:lstStyle/>
          <a:p>
            <a:r>
              <a:rPr lang="en-US" sz="1600" b="1" dirty="0" smtClean="0">
                <a:latin typeface="Calibri" charset="0"/>
                <a:ea typeface="Calibri" charset="0"/>
                <a:cs typeface="Calibri" charset="0"/>
              </a:rPr>
              <a:t>Is this a mainstreaming project? </a:t>
            </a:r>
          </a:p>
          <a:p>
            <a:r>
              <a:rPr lang="en-US" sz="1600" b="1" dirty="0" smtClean="0">
                <a:latin typeface="Calibri" charset="0"/>
                <a:ea typeface="Calibri" charset="0"/>
                <a:cs typeface="Calibri" charset="0"/>
              </a:rPr>
              <a:t>What key climate/environmental concepts/ approaches/practices are being mainstreamed?</a:t>
            </a:r>
          </a:p>
          <a:p>
            <a:r>
              <a:rPr lang="en-US" sz="1600" b="1" dirty="0" smtClean="0">
                <a:latin typeface="Calibri" charset="0"/>
                <a:ea typeface="Calibri" charset="0"/>
                <a:cs typeface="Calibri" charset="0"/>
              </a:rPr>
              <a:t>Have you </a:t>
            </a:r>
            <a:r>
              <a:rPr lang="en-US" sz="1600" b="1" dirty="0" err="1" smtClean="0">
                <a:latin typeface="Calibri" charset="0"/>
                <a:ea typeface="Calibri" charset="0"/>
                <a:cs typeface="Calibri" charset="0"/>
              </a:rPr>
              <a:t>analysed</a:t>
            </a:r>
            <a:r>
              <a:rPr lang="en-US" sz="1600" b="1" dirty="0" smtClean="0">
                <a:latin typeface="Calibri" charset="0"/>
                <a:ea typeface="Calibri" charset="0"/>
                <a:cs typeface="Calibri" charset="0"/>
              </a:rPr>
              <a:t> the environment and/or climate change context and risks?</a:t>
            </a:r>
          </a:p>
          <a:p>
            <a:r>
              <a:rPr lang="en-US" sz="1600" b="1" dirty="0" smtClean="0">
                <a:latin typeface="Calibri" charset="0"/>
                <a:ea typeface="Calibri" charset="0"/>
                <a:cs typeface="Calibri" charset="0"/>
              </a:rPr>
              <a:t>How will environment and/or climate concerns be mainstreamed into key practices, </a:t>
            </a:r>
            <a:r>
              <a:rPr lang="en-US" sz="1600" b="1" dirty="0" err="1" smtClean="0">
                <a:latin typeface="Calibri" charset="0"/>
                <a:ea typeface="Calibri" charset="0"/>
                <a:cs typeface="Calibri" charset="0"/>
              </a:rPr>
              <a:t>programmes</a:t>
            </a:r>
            <a:r>
              <a:rPr lang="en-US" sz="1600" b="1" dirty="0" smtClean="0">
                <a:latin typeface="Calibri" charset="0"/>
                <a:ea typeface="Calibri" charset="0"/>
                <a:cs typeface="Calibri" charset="0"/>
              </a:rPr>
              <a:t>, plans and policies? What is the entry point?</a:t>
            </a:r>
          </a:p>
          <a:p>
            <a:r>
              <a:rPr lang="en-US" sz="1600" b="1" dirty="0" smtClean="0">
                <a:latin typeface="Calibri" charset="0"/>
                <a:ea typeface="Calibri" charset="0"/>
                <a:cs typeface="Calibri" charset="0"/>
              </a:rPr>
              <a:t>What will be the reach or the extent of mainstreaming activities? </a:t>
            </a:r>
            <a:r>
              <a:rPr lang="en-US" sz="1600" b="1" dirty="0" err="1">
                <a:latin typeface="Calibri" charset="0"/>
                <a:ea typeface="Calibri" charset="0"/>
                <a:cs typeface="Calibri" charset="0"/>
              </a:rPr>
              <a:t>i</a:t>
            </a:r>
            <a:r>
              <a:rPr lang="en-US" sz="1600" b="1" dirty="0" err="1" smtClean="0">
                <a:latin typeface="Calibri" charset="0"/>
                <a:ea typeface="Calibri" charset="0"/>
                <a:cs typeface="Calibri" charset="0"/>
              </a:rPr>
              <a:t>e</a:t>
            </a:r>
            <a:r>
              <a:rPr lang="en-US" sz="1600" b="1" dirty="0" smtClean="0">
                <a:latin typeface="Calibri" charset="0"/>
                <a:ea typeface="Calibri" charset="0"/>
                <a:cs typeface="Calibri" charset="0"/>
              </a:rPr>
              <a:t> mainstreaming at the policy</a:t>
            </a:r>
            <a:r>
              <a:rPr lang="en-US" sz="1600" b="1" dirty="0">
                <a:latin typeface="Calibri" charset="0"/>
                <a:ea typeface="Calibri" charset="0"/>
                <a:cs typeface="Calibri" charset="0"/>
              </a:rPr>
              <a:t>/</a:t>
            </a:r>
            <a:r>
              <a:rPr lang="en-US" sz="1600" b="1" dirty="0" smtClean="0">
                <a:latin typeface="Calibri" charset="0"/>
                <a:ea typeface="Calibri" charset="0"/>
                <a:cs typeface="Calibri" charset="0"/>
              </a:rPr>
              <a:t> programmatic/ sector or sub-sector wide/ or </a:t>
            </a:r>
            <a:r>
              <a:rPr lang="en-US" sz="1600" b="1" dirty="0" err="1" smtClean="0">
                <a:latin typeface="Calibri" charset="0"/>
                <a:ea typeface="Calibri" charset="0"/>
                <a:cs typeface="Calibri" charset="0"/>
              </a:rPr>
              <a:t>pactice</a:t>
            </a:r>
            <a:r>
              <a:rPr lang="en-US" sz="1600" b="1" dirty="0" smtClean="0">
                <a:latin typeface="Calibri" charset="0"/>
                <a:ea typeface="Calibri" charset="0"/>
                <a:cs typeface="Calibri" charset="0"/>
              </a:rPr>
              <a:t> mainstreaming?</a:t>
            </a:r>
          </a:p>
          <a:p>
            <a:r>
              <a:rPr lang="en-US" sz="1600" b="1" dirty="0" smtClean="0">
                <a:latin typeface="Calibri" charset="0"/>
                <a:ea typeface="Calibri" charset="0"/>
                <a:cs typeface="Calibri" charset="0"/>
              </a:rPr>
              <a:t>What’s the evidence base to support mainstreaming? Does it need to be strengthened?</a:t>
            </a:r>
          </a:p>
          <a:p>
            <a:r>
              <a:rPr lang="en-US" sz="1600" b="1" dirty="0" smtClean="0">
                <a:latin typeface="Calibri" charset="0"/>
                <a:ea typeface="Calibri" charset="0"/>
                <a:cs typeface="Calibri" charset="0"/>
              </a:rPr>
              <a:t>Are there existing initiatives that can be built on? </a:t>
            </a:r>
          </a:p>
          <a:p>
            <a:r>
              <a:rPr lang="en-US" sz="1600" b="1" dirty="0" smtClean="0">
                <a:latin typeface="Calibri" charset="0"/>
                <a:ea typeface="Calibri" charset="0"/>
                <a:cs typeface="Calibri" charset="0"/>
              </a:rPr>
              <a:t>How will the project change the way things are currently done, how will you achieve buy in to the mainstreaming process?</a:t>
            </a:r>
          </a:p>
          <a:p>
            <a:r>
              <a:rPr lang="en-US" sz="1600" b="1" dirty="0" smtClean="0">
                <a:latin typeface="Calibri" charset="0"/>
                <a:ea typeface="Calibri" charset="0"/>
                <a:cs typeface="Calibri" charset="0"/>
              </a:rPr>
              <a:t>Who will are the key stakeholders in the mainstreaming process? Is your </a:t>
            </a:r>
            <a:r>
              <a:rPr lang="en-US" sz="1600" b="1" dirty="0" err="1" smtClean="0">
                <a:latin typeface="Calibri" charset="0"/>
                <a:ea typeface="Calibri" charset="0"/>
                <a:cs typeface="Calibri" charset="0"/>
              </a:rPr>
              <a:t>organisation</a:t>
            </a:r>
            <a:r>
              <a:rPr lang="en-US" sz="1600" b="1" dirty="0" smtClean="0">
                <a:latin typeface="Calibri" charset="0"/>
                <a:ea typeface="Calibri" charset="0"/>
                <a:cs typeface="Calibri" charset="0"/>
              </a:rPr>
              <a:t> best placed to lead mainstreaming or do you need to develop a strategic partnership at the sector level to deliver effective mainstreaming?</a:t>
            </a:r>
          </a:p>
          <a:p>
            <a:r>
              <a:rPr lang="en-US" sz="1600" b="1" dirty="0" smtClean="0">
                <a:latin typeface="Calibri" charset="0"/>
                <a:ea typeface="Calibri" charset="0"/>
                <a:cs typeface="Calibri" charset="0"/>
              </a:rPr>
              <a:t>Is there a need to build capacity to strengthen mainstreaming?</a:t>
            </a:r>
          </a:p>
          <a:p>
            <a:r>
              <a:rPr lang="en-US" sz="1600" b="1" dirty="0" smtClean="0">
                <a:latin typeface="Calibri" charset="0"/>
                <a:ea typeface="Calibri" charset="0"/>
                <a:cs typeface="Calibri" charset="0"/>
              </a:rPr>
              <a:t>How will you track and measure the degree of success achieved in mainstreaming so you can say with confidence that the measures you are advocating have been mainstreamed and there has been a shift away from BAU?</a:t>
            </a:r>
            <a:endParaRPr lang="en-US" sz="1600" b="1" dirty="0">
              <a:latin typeface="Calibri" charset="0"/>
              <a:ea typeface="Calibri" charset="0"/>
              <a:cs typeface="Calibri" charset="0"/>
            </a:endParaRPr>
          </a:p>
        </p:txBody>
      </p:sp>
      <p:sp>
        <p:nvSpPr>
          <p:cNvPr id="5" name="Slide Number Placeholder 4"/>
          <p:cNvSpPr>
            <a:spLocks noGrp="1"/>
          </p:cNvSpPr>
          <p:nvPr>
            <p:ph type="sldNum" sz="quarter" idx="12"/>
          </p:nvPr>
        </p:nvSpPr>
        <p:spPr/>
        <p:txBody>
          <a:bodyPr/>
          <a:lstStyle/>
          <a:p>
            <a:fld id="{73CCE8B3-F2E0-4942-8F34-4FA0BD2A3044}" type="slidenum">
              <a:rPr lang="en-US" smtClean="0">
                <a:solidFill>
                  <a:srgbClr val="000000">
                    <a:tint val="75000"/>
                  </a:srgbClr>
                </a:solidFill>
              </a:rPr>
              <a:pPr/>
              <a:t>8</a:t>
            </a:fld>
            <a:endParaRPr lang="en-US">
              <a:solidFill>
                <a:srgbClr val="000000">
                  <a:tint val="75000"/>
                </a:srgbClr>
              </a:solidFill>
            </a:endParaRPr>
          </a:p>
        </p:txBody>
      </p:sp>
    </p:spTree>
    <p:extLst>
      <p:ext uri="{BB962C8B-B14F-4D97-AF65-F5344CB8AC3E}">
        <p14:creationId xmlns:p14="http://schemas.microsoft.com/office/powerpoint/2010/main" val="5648137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3270" y="320040"/>
            <a:ext cx="5383530" cy="1097598"/>
          </a:xfrm>
        </p:spPr>
        <p:txBody>
          <a:bodyPr/>
          <a:lstStyle/>
          <a:p>
            <a:r>
              <a:rPr lang="en-US" dirty="0" smtClean="0"/>
              <a:t>Contact us for more information</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1800" dirty="0" smtClean="0">
              <a:latin typeface="Calibri" charset="0"/>
              <a:ea typeface="Calibri" charset="0"/>
              <a:cs typeface="Calibri" charset="0"/>
            </a:endParaRPr>
          </a:p>
          <a:p>
            <a:pPr marL="0" indent="0" algn="ctr">
              <a:buNone/>
            </a:pPr>
            <a:endParaRPr lang="en-US" sz="1800" dirty="0">
              <a:latin typeface="Calibri" charset="0"/>
              <a:ea typeface="Calibri" charset="0"/>
              <a:cs typeface="Calibri" charset="0"/>
            </a:endParaRPr>
          </a:p>
          <a:p>
            <a:pPr marL="0" indent="0" algn="ctr">
              <a:buNone/>
            </a:pPr>
            <a:r>
              <a:rPr lang="en-US" sz="1800" b="1" dirty="0" smtClean="0">
                <a:latin typeface="Calibri" charset="0"/>
                <a:ea typeface="Calibri" charset="0"/>
                <a:cs typeface="Calibri" charset="0"/>
              </a:rPr>
              <a:t>Bright </a:t>
            </a:r>
            <a:r>
              <a:rPr lang="en-US" sz="1800" b="1" dirty="0" err="1" smtClean="0">
                <a:latin typeface="Calibri" charset="0"/>
                <a:ea typeface="Calibri" charset="0"/>
                <a:cs typeface="Calibri" charset="0"/>
              </a:rPr>
              <a:t>Ntare</a:t>
            </a:r>
            <a:r>
              <a:rPr lang="en-US" sz="1800" b="1" dirty="0" smtClean="0">
                <a:latin typeface="Calibri" charset="0"/>
                <a:ea typeface="Calibri" charset="0"/>
                <a:cs typeface="Calibri" charset="0"/>
              </a:rPr>
              <a:t>, Program Manager </a:t>
            </a:r>
          </a:p>
          <a:p>
            <a:pPr marL="0" indent="0" algn="ctr">
              <a:buNone/>
            </a:pPr>
            <a:r>
              <a:rPr lang="en-US" sz="1800" b="1" dirty="0" smtClean="0">
                <a:latin typeface="Calibri" charset="0"/>
                <a:ea typeface="Calibri" charset="0"/>
                <a:cs typeface="Calibri" charset="0"/>
              </a:rPr>
              <a:t>Rwanda </a:t>
            </a:r>
            <a:r>
              <a:rPr lang="en-US" sz="1800" b="1" dirty="0">
                <a:latin typeface="Calibri" charset="0"/>
                <a:ea typeface="Calibri" charset="0"/>
                <a:cs typeface="Calibri" charset="0"/>
              </a:rPr>
              <a:t>Environment and Climate Change </a:t>
            </a:r>
            <a:r>
              <a:rPr lang="en-US" sz="1800" b="1" dirty="0" smtClean="0">
                <a:latin typeface="Calibri" charset="0"/>
                <a:ea typeface="Calibri" charset="0"/>
                <a:cs typeface="Calibri" charset="0"/>
              </a:rPr>
              <a:t>Fund (FONERWA)</a:t>
            </a:r>
          </a:p>
          <a:p>
            <a:pPr marL="0" indent="0" algn="ctr">
              <a:buNone/>
            </a:pPr>
            <a:r>
              <a:rPr lang="en-US" sz="1800" b="1" dirty="0" smtClean="0">
                <a:latin typeface="Calibri" charset="0"/>
                <a:ea typeface="Calibri" charset="0"/>
                <a:cs typeface="Calibri" charset="0"/>
              </a:rPr>
              <a:t>E-mail</a:t>
            </a:r>
            <a:r>
              <a:rPr lang="en-US" sz="1800" b="1" dirty="0">
                <a:latin typeface="Calibri" charset="0"/>
                <a:ea typeface="Calibri" charset="0"/>
                <a:cs typeface="Calibri" charset="0"/>
              </a:rPr>
              <a:t>: </a:t>
            </a:r>
            <a:r>
              <a:rPr lang="en-US" sz="1800" b="1" dirty="0" smtClean="0">
                <a:latin typeface="Calibri" charset="0"/>
                <a:ea typeface="Calibri" charset="0"/>
                <a:cs typeface="Calibri" charset="0"/>
                <a:hlinkClick r:id="rId2"/>
              </a:rPr>
              <a:t>b.ntare@fonerwa.org</a:t>
            </a:r>
            <a:endParaRPr lang="en-US" sz="1800" b="1" dirty="0" smtClean="0">
              <a:latin typeface="Calibri" charset="0"/>
              <a:ea typeface="Calibri" charset="0"/>
              <a:cs typeface="Calibri" charset="0"/>
            </a:endParaRPr>
          </a:p>
          <a:p>
            <a:pPr marL="0" indent="0" algn="ctr">
              <a:buNone/>
            </a:pPr>
            <a:r>
              <a:rPr lang="en-US" sz="1800" b="1" dirty="0" smtClean="0">
                <a:latin typeface="Calibri" charset="0"/>
                <a:ea typeface="Calibri" charset="0"/>
                <a:cs typeface="Calibri" charset="0"/>
              </a:rPr>
              <a:t>Mobile</a:t>
            </a:r>
            <a:r>
              <a:rPr lang="en-US" sz="1800" b="1" dirty="0">
                <a:latin typeface="Calibri" charset="0"/>
                <a:ea typeface="Calibri" charset="0"/>
                <a:cs typeface="Calibri" charset="0"/>
              </a:rPr>
              <a:t>: </a:t>
            </a:r>
            <a:r>
              <a:rPr lang="en-US" sz="1800" b="1" dirty="0" smtClean="0">
                <a:latin typeface="Calibri" charset="0"/>
                <a:ea typeface="Calibri" charset="0"/>
                <a:cs typeface="Calibri" charset="0"/>
              </a:rPr>
              <a:t>0788 353486</a:t>
            </a:r>
            <a:endParaRPr lang="en-US" sz="1800" b="1" dirty="0">
              <a:latin typeface="Calibri" charset="0"/>
              <a:ea typeface="Calibri" charset="0"/>
              <a:cs typeface="Calibri" charset="0"/>
            </a:endParaRPr>
          </a:p>
          <a:p>
            <a:pPr marL="0" indent="0" algn="ctr">
              <a:buNone/>
            </a:pPr>
            <a:r>
              <a:rPr lang="en-US" sz="1800" b="1" dirty="0" smtClean="0">
                <a:latin typeface="Calibri" charset="0"/>
                <a:ea typeface="Calibri" charset="0"/>
                <a:cs typeface="Calibri" charset="0"/>
              </a:rPr>
              <a:t>Tel: +250 </a:t>
            </a:r>
            <a:r>
              <a:rPr lang="en-US" sz="1800" b="1" dirty="0">
                <a:latin typeface="Calibri" charset="0"/>
                <a:ea typeface="Calibri" charset="0"/>
                <a:cs typeface="Calibri" charset="0"/>
              </a:rPr>
              <a:t>252 580 </a:t>
            </a:r>
            <a:r>
              <a:rPr lang="en-US" sz="1800" b="1" dirty="0" smtClean="0">
                <a:latin typeface="Calibri" charset="0"/>
                <a:ea typeface="Calibri" charset="0"/>
                <a:cs typeface="Calibri" charset="0"/>
              </a:rPr>
              <a:t>769</a:t>
            </a:r>
          </a:p>
          <a:p>
            <a:pPr marL="0" indent="0" algn="ctr">
              <a:buNone/>
            </a:pPr>
            <a:r>
              <a:rPr lang="en-US" sz="1800" b="1" dirty="0" smtClean="0">
                <a:latin typeface="Calibri" charset="0"/>
                <a:ea typeface="Calibri" charset="0"/>
                <a:cs typeface="Calibri" charset="0"/>
              </a:rPr>
              <a:t>KG7 </a:t>
            </a:r>
            <a:r>
              <a:rPr lang="en-US" sz="1800" b="1" dirty="0">
                <a:latin typeface="Calibri" charset="0"/>
                <a:ea typeface="Calibri" charset="0"/>
                <a:cs typeface="Calibri" charset="0"/>
              </a:rPr>
              <a:t>Avenue, </a:t>
            </a:r>
            <a:r>
              <a:rPr lang="en-US" sz="1800" b="1" dirty="0" err="1">
                <a:latin typeface="Calibri" charset="0"/>
                <a:ea typeface="Calibri" charset="0"/>
                <a:cs typeface="Calibri" charset="0"/>
              </a:rPr>
              <a:t>Inyota</a:t>
            </a:r>
            <a:r>
              <a:rPr lang="en-US" sz="1800" b="1" dirty="0">
                <a:latin typeface="Calibri" charset="0"/>
                <a:ea typeface="Calibri" charset="0"/>
                <a:cs typeface="Calibri" charset="0"/>
              </a:rPr>
              <a:t> House, </a:t>
            </a:r>
            <a:r>
              <a:rPr lang="en-US" sz="1800" b="1" dirty="0" err="1">
                <a:latin typeface="Calibri" charset="0"/>
                <a:ea typeface="Calibri" charset="0"/>
                <a:cs typeface="Calibri" charset="0"/>
              </a:rPr>
              <a:t>Kacyiru</a:t>
            </a:r>
            <a:r>
              <a:rPr lang="en-US" sz="1800" b="1" dirty="0">
                <a:latin typeface="Calibri" charset="0"/>
                <a:ea typeface="Calibri" charset="0"/>
                <a:cs typeface="Calibri" charset="0"/>
              </a:rPr>
              <a:t>, </a:t>
            </a:r>
            <a:r>
              <a:rPr lang="en-US" sz="1800" b="1" dirty="0" err="1">
                <a:latin typeface="Calibri" charset="0"/>
                <a:ea typeface="Calibri" charset="0"/>
                <a:cs typeface="Calibri" charset="0"/>
              </a:rPr>
              <a:t>Gasabo</a:t>
            </a:r>
            <a:r>
              <a:rPr lang="en-US" sz="1800" b="1" dirty="0">
                <a:latin typeface="Calibri" charset="0"/>
                <a:ea typeface="Calibri" charset="0"/>
                <a:cs typeface="Calibri" charset="0"/>
              </a:rPr>
              <a:t> </a:t>
            </a:r>
            <a:r>
              <a:rPr lang="en-US" sz="1800" b="1" dirty="0" err="1">
                <a:latin typeface="Calibri" charset="0"/>
                <a:ea typeface="Calibri" charset="0"/>
                <a:cs typeface="Calibri" charset="0"/>
              </a:rPr>
              <a:t>DistrictP.O</a:t>
            </a:r>
            <a:r>
              <a:rPr lang="en-US" sz="1800" b="1" dirty="0">
                <a:latin typeface="Calibri" charset="0"/>
                <a:ea typeface="Calibri" charset="0"/>
                <a:cs typeface="Calibri" charset="0"/>
              </a:rPr>
              <a:t>. Box 7436 Kigali – Rwanda</a:t>
            </a: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73CCE8B3-F2E0-4942-8F34-4FA0BD2A3044}" type="slidenum">
              <a:rPr lang="en-US" smtClean="0">
                <a:solidFill>
                  <a:srgbClr val="000000">
                    <a:tint val="75000"/>
                  </a:srgbClr>
                </a:solidFill>
              </a:rPr>
              <a:pPr/>
              <a:t>9</a:t>
            </a:fld>
            <a:endParaRPr lang="en-US">
              <a:solidFill>
                <a:srgbClr val="000000">
                  <a:tint val="75000"/>
                </a:srgbClr>
              </a:solidFill>
            </a:endParaRPr>
          </a:p>
        </p:txBody>
      </p:sp>
    </p:spTree>
    <p:extLst>
      <p:ext uri="{BB962C8B-B14F-4D97-AF65-F5344CB8AC3E}">
        <p14:creationId xmlns:p14="http://schemas.microsoft.com/office/powerpoint/2010/main" val="18668139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FONERWA">
  <a:themeElements>
    <a:clrScheme name="Custom 4">
      <a:dk1>
        <a:srgbClr val="222222"/>
      </a:dk1>
      <a:lt1>
        <a:sysClr val="window" lastClr="FFFFFF"/>
      </a:lt1>
      <a:dk2>
        <a:srgbClr val="3B3B3B"/>
      </a:dk2>
      <a:lt2>
        <a:srgbClr val="D4D2D0"/>
      </a:lt2>
      <a:accent1>
        <a:srgbClr val="1982C8"/>
      </a:accent1>
      <a:accent2>
        <a:srgbClr val="12669F"/>
      </a:accent2>
      <a:accent3>
        <a:srgbClr val="115F94"/>
      </a:accent3>
      <a:accent4>
        <a:srgbClr val="0E5382"/>
      </a:accent4>
      <a:accent5>
        <a:srgbClr val="FBD752"/>
      </a:accent5>
      <a:accent6>
        <a:srgbClr val="C8A53B"/>
      </a:accent6>
      <a:hlink>
        <a:srgbClr val="9D8333"/>
      </a:hlink>
      <a:folHlink>
        <a:srgbClr val="83712D"/>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FONERWA">
      <a:dk1>
        <a:srgbClr val="000000"/>
      </a:dk1>
      <a:lt1>
        <a:srgbClr val="FFFFFF"/>
      </a:lt1>
      <a:dk2>
        <a:srgbClr val="D4D4D4"/>
      </a:dk2>
      <a:lt2>
        <a:srgbClr val="525051"/>
      </a:lt2>
      <a:accent1>
        <a:srgbClr val="557EB9"/>
      </a:accent1>
      <a:accent2>
        <a:srgbClr val="EB7C00"/>
      </a:accent2>
      <a:accent3>
        <a:srgbClr val="6BBD46"/>
      </a:accent3>
      <a:accent4>
        <a:srgbClr val="FFA615"/>
      </a:accent4>
      <a:accent5>
        <a:srgbClr val="D4D4D4"/>
      </a:accent5>
      <a:accent6>
        <a:srgbClr val="525051"/>
      </a:accent6>
      <a:hlink>
        <a:srgbClr val="0066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FONERWA.thmx</Template>
  <TotalTime>25816</TotalTime>
  <Words>792</Words>
  <Application>Microsoft Macintosh PowerPoint</Application>
  <PresentationFormat>On-screen Show (4:3)</PresentationFormat>
  <Paragraphs>67</Paragraphs>
  <Slides>9</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Ariel</vt:lpstr>
      <vt:lpstr>Calibri</vt:lpstr>
      <vt:lpstr>Century Gothic</vt:lpstr>
      <vt:lpstr>Wingdings</vt:lpstr>
      <vt:lpstr>FONERWA</vt:lpstr>
      <vt:lpstr>Office Theme</vt:lpstr>
      <vt:lpstr>Tips for mainstreaming </vt:lpstr>
      <vt:lpstr>PowerPoint Presentation</vt:lpstr>
      <vt:lpstr>PowerPoint Presentation</vt:lpstr>
      <vt:lpstr>Links between climate change, environment and sector development and benefits of mainstreaming </vt:lpstr>
      <vt:lpstr>PowerPoint Presentation</vt:lpstr>
      <vt:lpstr>PowerPoint Presentation</vt:lpstr>
      <vt:lpstr>PowerPoint Presentation</vt:lpstr>
      <vt:lpstr>Some tips for PD development  Ask yourself</vt:lpstr>
      <vt:lpstr>Contact us for more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Selen</dc:creator>
  <cp:lastModifiedBy>Microsoft Office User</cp:lastModifiedBy>
  <cp:revision>381</cp:revision>
  <cp:lastPrinted>2016-01-06T14:38:41Z</cp:lastPrinted>
  <dcterms:created xsi:type="dcterms:W3CDTF">2013-07-16T10:50:56Z</dcterms:created>
  <dcterms:modified xsi:type="dcterms:W3CDTF">2016-11-29T07:36:02Z</dcterms:modified>
</cp:coreProperties>
</file>